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70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</p:sldIdLst>
  <p:sldSz cx="20104100" cy="11309350"/>
  <p:notesSz cx="20104100" cy="1130935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36" d="100"/>
          <a:sy n="36" d="100"/>
        </p:scale>
        <p:origin x="936" y="5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13013" y="1850860"/>
            <a:ext cx="15078075" cy="3937329"/>
          </a:xfrm>
        </p:spPr>
        <p:txBody>
          <a:bodyPr anchor="b"/>
          <a:lstStyle>
            <a:lvl1pPr algn="ctr">
              <a:defRPr sz="989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3013" y="5940028"/>
            <a:ext cx="15078075" cy="2730474"/>
          </a:xfrm>
        </p:spPr>
        <p:txBody>
          <a:bodyPr/>
          <a:lstStyle>
            <a:lvl1pPr marL="0" indent="0" algn="ctr">
              <a:buNone/>
              <a:defRPr sz="3958"/>
            </a:lvl1pPr>
            <a:lvl2pPr marL="753923" indent="0" algn="ctr">
              <a:buNone/>
              <a:defRPr sz="3298"/>
            </a:lvl2pPr>
            <a:lvl3pPr marL="1507846" indent="0" algn="ctr">
              <a:buNone/>
              <a:defRPr sz="2968"/>
            </a:lvl3pPr>
            <a:lvl4pPr marL="2261768" indent="0" algn="ctr">
              <a:buNone/>
              <a:defRPr sz="2638"/>
            </a:lvl4pPr>
            <a:lvl5pPr marL="3015691" indent="0" algn="ctr">
              <a:buNone/>
              <a:defRPr sz="2638"/>
            </a:lvl5pPr>
            <a:lvl6pPr marL="3769614" indent="0" algn="ctr">
              <a:buNone/>
              <a:defRPr sz="2638"/>
            </a:lvl6pPr>
            <a:lvl7pPr marL="4523537" indent="0" algn="ctr">
              <a:buNone/>
              <a:defRPr sz="2638"/>
            </a:lvl7pPr>
            <a:lvl8pPr marL="5277460" indent="0" algn="ctr">
              <a:buNone/>
              <a:defRPr sz="2638"/>
            </a:lvl8pPr>
            <a:lvl9pPr marL="6031382" indent="0" algn="ctr">
              <a:buNone/>
              <a:defRPr sz="2638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2/21/2024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125069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2/21/2024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884501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4386996" y="602118"/>
            <a:ext cx="4334947" cy="958415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82157" y="602118"/>
            <a:ext cx="12753538" cy="958415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2/21/2024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3684625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2/21/2024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9416302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86" y="2819485"/>
            <a:ext cx="17339786" cy="4704375"/>
          </a:xfrm>
        </p:spPr>
        <p:txBody>
          <a:bodyPr anchor="b"/>
          <a:lstStyle>
            <a:lvl1pPr>
              <a:defRPr sz="989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86" y="7568366"/>
            <a:ext cx="17339786" cy="2473919"/>
          </a:xfrm>
        </p:spPr>
        <p:txBody>
          <a:bodyPr/>
          <a:lstStyle>
            <a:lvl1pPr marL="0" indent="0">
              <a:buNone/>
              <a:defRPr sz="3958">
                <a:solidFill>
                  <a:schemeClr val="tx1">
                    <a:tint val="75000"/>
                  </a:schemeClr>
                </a:solidFill>
              </a:defRPr>
            </a:lvl1pPr>
            <a:lvl2pPr marL="753923" indent="0">
              <a:buNone/>
              <a:defRPr sz="3298">
                <a:solidFill>
                  <a:schemeClr val="tx1">
                    <a:tint val="75000"/>
                  </a:schemeClr>
                </a:solidFill>
              </a:defRPr>
            </a:lvl2pPr>
            <a:lvl3pPr marL="1507846" indent="0">
              <a:buNone/>
              <a:defRPr sz="2968">
                <a:solidFill>
                  <a:schemeClr val="tx1">
                    <a:tint val="75000"/>
                  </a:schemeClr>
                </a:solidFill>
              </a:defRPr>
            </a:lvl3pPr>
            <a:lvl4pPr marL="2261768" indent="0">
              <a:buNone/>
              <a:defRPr sz="2638">
                <a:solidFill>
                  <a:schemeClr val="tx1">
                    <a:tint val="75000"/>
                  </a:schemeClr>
                </a:solidFill>
              </a:defRPr>
            </a:lvl4pPr>
            <a:lvl5pPr marL="3015691" indent="0">
              <a:buNone/>
              <a:defRPr sz="2638">
                <a:solidFill>
                  <a:schemeClr val="tx1">
                    <a:tint val="75000"/>
                  </a:schemeClr>
                </a:solidFill>
              </a:defRPr>
            </a:lvl5pPr>
            <a:lvl6pPr marL="3769614" indent="0">
              <a:buNone/>
              <a:defRPr sz="2638">
                <a:solidFill>
                  <a:schemeClr val="tx1">
                    <a:tint val="75000"/>
                  </a:schemeClr>
                </a:solidFill>
              </a:defRPr>
            </a:lvl6pPr>
            <a:lvl7pPr marL="4523537" indent="0">
              <a:buNone/>
              <a:defRPr sz="2638">
                <a:solidFill>
                  <a:schemeClr val="tx1">
                    <a:tint val="75000"/>
                  </a:schemeClr>
                </a:solidFill>
              </a:defRPr>
            </a:lvl7pPr>
            <a:lvl8pPr marL="5277460" indent="0">
              <a:buNone/>
              <a:defRPr sz="2638">
                <a:solidFill>
                  <a:schemeClr val="tx1">
                    <a:tint val="75000"/>
                  </a:schemeClr>
                </a:solidFill>
              </a:defRPr>
            </a:lvl8pPr>
            <a:lvl9pPr marL="6031382" indent="0">
              <a:buNone/>
              <a:defRPr sz="263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2/21/2024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5113290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82157" y="3010591"/>
            <a:ext cx="8544243" cy="71756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177700" y="3010591"/>
            <a:ext cx="8544243" cy="71756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2/21/2024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6178399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4776" y="602119"/>
            <a:ext cx="17339786" cy="218595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84776" y="2772362"/>
            <a:ext cx="8504976" cy="1358692"/>
          </a:xfrm>
        </p:spPr>
        <p:txBody>
          <a:bodyPr anchor="b"/>
          <a:lstStyle>
            <a:lvl1pPr marL="0" indent="0">
              <a:buNone/>
              <a:defRPr sz="3958" b="1"/>
            </a:lvl1pPr>
            <a:lvl2pPr marL="753923" indent="0">
              <a:buNone/>
              <a:defRPr sz="3298" b="1"/>
            </a:lvl2pPr>
            <a:lvl3pPr marL="1507846" indent="0">
              <a:buNone/>
              <a:defRPr sz="2968" b="1"/>
            </a:lvl3pPr>
            <a:lvl4pPr marL="2261768" indent="0">
              <a:buNone/>
              <a:defRPr sz="2638" b="1"/>
            </a:lvl4pPr>
            <a:lvl5pPr marL="3015691" indent="0">
              <a:buNone/>
              <a:defRPr sz="2638" b="1"/>
            </a:lvl5pPr>
            <a:lvl6pPr marL="3769614" indent="0">
              <a:buNone/>
              <a:defRPr sz="2638" b="1"/>
            </a:lvl6pPr>
            <a:lvl7pPr marL="4523537" indent="0">
              <a:buNone/>
              <a:defRPr sz="2638" b="1"/>
            </a:lvl7pPr>
            <a:lvl8pPr marL="5277460" indent="0">
              <a:buNone/>
              <a:defRPr sz="2638" b="1"/>
            </a:lvl8pPr>
            <a:lvl9pPr marL="6031382" indent="0">
              <a:buNone/>
              <a:defRPr sz="2638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84776" y="4131054"/>
            <a:ext cx="8504976" cy="60761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0177701" y="2772362"/>
            <a:ext cx="8546861" cy="1358692"/>
          </a:xfrm>
        </p:spPr>
        <p:txBody>
          <a:bodyPr anchor="b"/>
          <a:lstStyle>
            <a:lvl1pPr marL="0" indent="0">
              <a:buNone/>
              <a:defRPr sz="3958" b="1"/>
            </a:lvl1pPr>
            <a:lvl2pPr marL="753923" indent="0">
              <a:buNone/>
              <a:defRPr sz="3298" b="1"/>
            </a:lvl2pPr>
            <a:lvl3pPr marL="1507846" indent="0">
              <a:buNone/>
              <a:defRPr sz="2968" b="1"/>
            </a:lvl3pPr>
            <a:lvl4pPr marL="2261768" indent="0">
              <a:buNone/>
              <a:defRPr sz="2638" b="1"/>
            </a:lvl4pPr>
            <a:lvl5pPr marL="3015691" indent="0">
              <a:buNone/>
              <a:defRPr sz="2638" b="1"/>
            </a:lvl5pPr>
            <a:lvl6pPr marL="3769614" indent="0">
              <a:buNone/>
              <a:defRPr sz="2638" b="1"/>
            </a:lvl6pPr>
            <a:lvl7pPr marL="4523537" indent="0">
              <a:buNone/>
              <a:defRPr sz="2638" b="1"/>
            </a:lvl7pPr>
            <a:lvl8pPr marL="5277460" indent="0">
              <a:buNone/>
              <a:defRPr sz="2638" b="1"/>
            </a:lvl8pPr>
            <a:lvl9pPr marL="6031382" indent="0">
              <a:buNone/>
              <a:defRPr sz="2638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0177701" y="4131054"/>
            <a:ext cx="8546861" cy="60761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2/21/2024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1508372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2/21/2024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0751298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2/21/2024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1330001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4776" y="753957"/>
            <a:ext cx="6484095" cy="2638848"/>
          </a:xfrm>
        </p:spPr>
        <p:txBody>
          <a:bodyPr anchor="b"/>
          <a:lstStyle>
            <a:lvl1pPr>
              <a:defRPr sz="527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46861" y="1628338"/>
            <a:ext cx="10177701" cy="8036969"/>
          </a:xfrm>
        </p:spPr>
        <p:txBody>
          <a:bodyPr/>
          <a:lstStyle>
            <a:lvl1pPr>
              <a:defRPr sz="5277"/>
            </a:lvl1pPr>
            <a:lvl2pPr>
              <a:defRPr sz="4617"/>
            </a:lvl2pPr>
            <a:lvl3pPr>
              <a:defRPr sz="3958"/>
            </a:lvl3pPr>
            <a:lvl4pPr>
              <a:defRPr sz="3298"/>
            </a:lvl4pPr>
            <a:lvl5pPr>
              <a:defRPr sz="3298"/>
            </a:lvl5pPr>
            <a:lvl6pPr>
              <a:defRPr sz="3298"/>
            </a:lvl6pPr>
            <a:lvl7pPr>
              <a:defRPr sz="3298"/>
            </a:lvl7pPr>
            <a:lvl8pPr>
              <a:defRPr sz="3298"/>
            </a:lvl8pPr>
            <a:lvl9pPr>
              <a:defRPr sz="3298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84776" y="3392805"/>
            <a:ext cx="6484095" cy="6285591"/>
          </a:xfrm>
        </p:spPr>
        <p:txBody>
          <a:bodyPr/>
          <a:lstStyle>
            <a:lvl1pPr marL="0" indent="0">
              <a:buNone/>
              <a:defRPr sz="2638"/>
            </a:lvl1pPr>
            <a:lvl2pPr marL="753923" indent="0">
              <a:buNone/>
              <a:defRPr sz="2309"/>
            </a:lvl2pPr>
            <a:lvl3pPr marL="1507846" indent="0">
              <a:buNone/>
              <a:defRPr sz="1979"/>
            </a:lvl3pPr>
            <a:lvl4pPr marL="2261768" indent="0">
              <a:buNone/>
              <a:defRPr sz="1649"/>
            </a:lvl4pPr>
            <a:lvl5pPr marL="3015691" indent="0">
              <a:buNone/>
              <a:defRPr sz="1649"/>
            </a:lvl5pPr>
            <a:lvl6pPr marL="3769614" indent="0">
              <a:buNone/>
              <a:defRPr sz="1649"/>
            </a:lvl6pPr>
            <a:lvl7pPr marL="4523537" indent="0">
              <a:buNone/>
              <a:defRPr sz="1649"/>
            </a:lvl7pPr>
            <a:lvl8pPr marL="5277460" indent="0">
              <a:buNone/>
              <a:defRPr sz="1649"/>
            </a:lvl8pPr>
            <a:lvl9pPr marL="6031382" indent="0">
              <a:buNone/>
              <a:defRPr sz="1649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2/21/2024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6722279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4776" y="753957"/>
            <a:ext cx="6484095" cy="2638848"/>
          </a:xfrm>
        </p:spPr>
        <p:txBody>
          <a:bodyPr anchor="b"/>
          <a:lstStyle>
            <a:lvl1pPr>
              <a:defRPr sz="527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546861" y="1628338"/>
            <a:ext cx="10177701" cy="8036969"/>
          </a:xfrm>
        </p:spPr>
        <p:txBody>
          <a:bodyPr anchor="t"/>
          <a:lstStyle>
            <a:lvl1pPr marL="0" indent="0">
              <a:buNone/>
              <a:defRPr sz="5277"/>
            </a:lvl1pPr>
            <a:lvl2pPr marL="753923" indent="0">
              <a:buNone/>
              <a:defRPr sz="4617"/>
            </a:lvl2pPr>
            <a:lvl3pPr marL="1507846" indent="0">
              <a:buNone/>
              <a:defRPr sz="3958"/>
            </a:lvl3pPr>
            <a:lvl4pPr marL="2261768" indent="0">
              <a:buNone/>
              <a:defRPr sz="3298"/>
            </a:lvl4pPr>
            <a:lvl5pPr marL="3015691" indent="0">
              <a:buNone/>
              <a:defRPr sz="3298"/>
            </a:lvl5pPr>
            <a:lvl6pPr marL="3769614" indent="0">
              <a:buNone/>
              <a:defRPr sz="3298"/>
            </a:lvl6pPr>
            <a:lvl7pPr marL="4523537" indent="0">
              <a:buNone/>
              <a:defRPr sz="3298"/>
            </a:lvl7pPr>
            <a:lvl8pPr marL="5277460" indent="0">
              <a:buNone/>
              <a:defRPr sz="3298"/>
            </a:lvl8pPr>
            <a:lvl9pPr marL="6031382" indent="0">
              <a:buNone/>
              <a:defRPr sz="3298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84776" y="3392805"/>
            <a:ext cx="6484095" cy="6285591"/>
          </a:xfrm>
        </p:spPr>
        <p:txBody>
          <a:bodyPr/>
          <a:lstStyle>
            <a:lvl1pPr marL="0" indent="0">
              <a:buNone/>
              <a:defRPr sz="2638"/>
            </a:lvl1pPr>
            <a:lvl2pPr marL="753923" indent="0">
              <a:buNone/>
              <a:defRPr sz="2309"/>
            </a:lvl2pPr>
            <a:lvl3pPr marL="1507846" indent="0">
              <a:buNone/>
              <a:defRPr sz="1979"/>
            </a:lvl3pPr>
            <a:lvl4pPr marL="2261768" indent="0">
              <a:buNone/>
              <a:defRPr sz="1649"/>
            </a:lvl4pPr>
            <a:lvl5pPr marL="3015691" indent="0">
              <a:buNone/>
              <a:defRPr sz="1649"/>
            </a:lvl5pPr>
            <a:lvl6pPr marL="3769614" indent="0">
              <a:buNone/>
              <a:defRPr sz="1649"/>
            </a:lvl6pPr>
            <a:lvl7pPr marL="4523537" indent="0">
              <a:buNone/>
              <a:defRPr sz="1649"/>
            </a:lvl7pPr>
            <a:lvl8pPr marL="5277460" indent="0">
              <a:buNone/>
              <a:defRPr sz="1649"/>
            </a:lvl8pPr>
            <a:lvl9pPr marL="6031382" indent="0">
              <a:buNone/>
              <a:defRPr sz="1649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2/21/2024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7198827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82157" y="602119"/>
            <a:ext cx="17339786" cy="21859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82157" y="3010591"/>
            <a:ext cx="17339786" cy="71756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82157" y="10482093"/>
            <a:ext cx="4523423" cy="60211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97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2/21/2024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659483" y="10482093"/>
            <a:ext cx="6785134" cy="60211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97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4198520" y="10482093"/>
            <a:ext cx="4523423" cy="60211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97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13047977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</p:sldLayoutIdLst>
  <p:txStyles>
    <p:titleStyle>
      <a:lvl1pPr algn="l" defTabSz="1507846" rtl="0" eaLnBrk="1" latinLnBrk="0" hangingPunct="1">
        <a:lnSpc>
          <a:spcPct val="90000"/>
        </a:lnSpc>
        <a:spcBef>
          <a:spcPct val="0"/>
        </a:spcBef>
        <a:buNone/>
        <a:defRPr sz="7256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76961" indent="-376961" algn="l" defTabSz="1507846" rtl="0" eaLnBrk="1" latinLnBrk="0" hangingPunct="1">
        <a:lnSpc>
          <a:spcPct val="90000"/>
        </a:lnSpc>
        <a:spcBef>
          <a:spcPts val="1649"/>
        </a:spcBef>
        <a:buFont typeface="Arial" panose="020B0604020202020204" pitchFamily="34" charset="0"/>
        <a:buChar char="•"/>
        <a:defRPr sz="4617" kern="1200">
          <a:solidFill>
            <a:schemeClr val="tx1"/>
          </a:solidFill>
          <a:latin typeface="+mn-lt"/>
          <a:ea typeface="+mn-ea"/>
          <a:cs typeface="+mn-cs"/>
        </a:defRPr>
      </a:lvl1pPr>
      <a:lvl2pPr marL="1130884" indent="-376961" algn="l" defTabSz="1507846" rtl="0" eaLnBrk="1" latinLnBrk="0" hangingPunct="1">
        <a:lnSpc>
          <a:spcPct val="90000"/>
        </a:lnSpc>
        <a:spcBef>
          <a:spcPts val="824"/>
        </a:spcBef>
        <a:buFont typeface="Arial" panose="020B0604020202020204" pitchFamily="34" charset="0"/>
        <a:buChar char="•"/>
        <a:defRPr sz="3958" kern="1200">
          <a:solidFill>
            <a:schemeClr val="tx1"/>
          </a:solidFill>
          <a:latin typeface="+mn-lt"/>
          <a:ea typeface="+mn-ea"/>
          <a:cs typeface="+mn-cs"/>
        </a:defRPr>
      </a:lvl2pPr>
      <a:lvl3pPr marL="1884807" indent="-376961" algn="l" defTabSz="1507846" rtl="0" eaLnBrk="1" latinLnBrk="0" hangingPunct="1">
        <a:lnSpc>
          <a:spcPct val="90000"/>
        </a:lnSpc>
        <a:spcBef>
          <a:spcPts val="824"/>
        </a:spcBef>
        <a:buFont typeface="Arial" panose="020B0604020202020204" pitchFamily="34" charset="0"/>
        <a:buChar char="•"/>
        <a:defRPr sz="3298" kern="1200">
          <a:solidFill>
            <a:schemeClr val="tx1"/>
          </a:solidFill>
          <a:latin typeface="+mn-lt"/>
          <a:ea typeface="+mn-ea"/>
          <a:cs typeface="+mn-cs"/>
        </a:defRPr>
      </a:lvl3pPr>
      <a:lvl4pPr marL="2638730" indent="-376961" algn="l" defTabSz="1507846" rtl="0" eaLnBrk="1" latinLnBrk="0" hangingPunct="1">
        <a:lnSpc>
          <a:spcPct val="90000"/>
        </a:lnSpc>
        <a:spcBef>
          <a:spcPts val="824"/>
        </a:spcBef>
        <a:buFont typeface="Arial" panose="020B0604020202020204" pitchFamily="34" charset="0"/>
        <a:buChar char="•"/>
        <a:defRPr sz="2968" kern="1200">
          <a:solidFill>
            <a:schemeClr val="tx1"/>
          </a:solidFill>
          <a:latin typeface="+mn-lt"/>
          <a:ea typeface="+mn-ea"/>
          <a:cs typeface="+mn-cs"/>
        </a:defRPr>
      </a:lvl4pPr>
      <a:lvl5pPr marL="3392653" indent="-376961" algn="l" defTabSz="1507846" rtl="0" eaLnBrk="1" latinLnBrk="0" hangingPunct="1">
        <a:lnSpc>
          <a:spcPct val="90000"/>
        </a:lnSpc>
        <a:spcBef>
          <a:spcPts val="824"/>
        </a:spcBef>
        <a:buFont typeface="Arial" panose="020B0604020202020204" pitchFamily="34" charset="0"/>
        <a:buChar char="•"/>
        <a:defRPr sz="2968" kern="1200">
          <a:solidFill>
            <a:schemeClr val="tx1"/>
          </a:solidFill>
          <a:latin typeface="+mn-lt"/>
          <a:ea typeface="+mn-ea"/>
          <a:cs typeface="+mn-cs"/>
        </a:defRPr>
      </a:lvl5pPr>
      <a:lvl6pPr marL="4146575" indent="-376961" algn="l" defTabSz="1507846" rtl="0" eaLnBrk="1" latinLnBrk="0" hangingPunct="1">
        <a:lnSpc>
          <a:spcPct val="90000"/>
        </a:lnSpc>
        <a:spcBef>
          <a:spcPts val="824"/>
        </a:spcBef>
        <a:buFont typeface="Arial" panose="020B0604020202020204" pitchFamily="34" charset="0"/>
        <a:buChar char="•"/>
        <a:defRPr sz="2968" kern="1200">
          <a:solidFill>
            <a:schemeClr val="tx1"/>
          </a:solidFill>
          <a:latin typeface="+mn-lt"/>
          <a:ea typeface="+mn-ea"/>
          <a:cs typeface="+mn-cs"/>
        </a:defRPr>
      </a:lvl6pPr>
      <a:lvl7pPr marL="4900498" indent="-376961" algn="l" defTabSz="1507846" rtl="0" eaLnBrk="1" latinLnBrk="0" hangingPunct="1">
        <a:lnSpc>
          <a:spcPct val="90000"/>
        </a:lnSpc>
        <a:spcBef>
          <a:spcPts val="824"/>
        </a:spcBef>
        <a:buFont typeface="Arial" panose="020B0604020202020204" pitchFamily="34" charset="0"/>
        <a:buChar char="•"/>
        <a:defRPr sz="2968" kern="1200">
          <a:solidFill>
            <a:schemeClr val="tx1"/>
          </a:solidFill>
          <a:latin typeface="+mn-lt"/>
          <a:ea typeface="+mn-ea"/>
          <a:cs typeface="+mn-cs"/>
        </a:defRPr>
      </a:lvl7pPr>
      <a:lvl8pPr marL="5654421" indent="-376961" algn="l" defTabSz="1507846" rtl="0" eaLnBrk="1" latinLnBrk="0" hangingPunct="1">
        <a:lnSpc>
          <a:spcPct val="90000"/>
        </a:lnSpc>
        <a:spcBef>
          <a:spcPts val="824"/>
        </a:spcBef>
        <a:buFont typeface="Arial" panose="020B0604020202020204" pitchFamily="34" charset="0"/>
        <a:buChar char="•"/>
        <a:defRPr sz="2968" kern="1200">
          <a:solidFill>
            <a:schemeClr val="tx1"/>
          </a:solidFill>
          <a:latin typeface="+mn-lt"/>
          <a:ea typeface="+mn-ea"/>
          <a:cs typeface="+mn-cs"/>
        </a:defRPr>
      </a:lvl8pPr>
      <a:lvl9pPr marL="6408344" indent="-376961" algn="l" defTabSz="1507846" rtl="0" eaLnBrk="1" latinLnBrk="0" hangingPunct="1">
        <a:lnSpc>
          <a:spcPct val="90000"/>
        </a:lnSpc>
        <a:spcBef>
          <a:spcPts val="824"/>
        </a:spcBef>
        <a:buFont typeface="Arial" panose="020B0604020202020204" pitchFamily="34" charset="0"/>
        <a:buChar char="•"/>
        <a:defRPr sz="296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507846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1pPr>
      <a:lvl2pPr marL="753923" algn="l" defTabSz="1507846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2pPr>
      <a:lvl3pPr marL="1507846" algn="l" defTabSz="1507846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3pPr>
      <a:lvl4pPr marL="2261768" algn="l" defTabSz="1507846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4pPr>
      <a:lvl5pPr marL="3015691" algn="l" defTabSz="1507846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5pPr>
      <a:lvl6pPr marL="3769614" algn="l" defTabSz="1507846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6pPr>
      <a:lvl7pPr marL="4523537" algn="l" defTabSz="1507846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7pPr>
      <a:lvl8pPr marL="5277460" algn="l" defTabSz="1507846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8pPr>
      <a:lvl9pPr marL="6031382" algn="l" defTabSz="1507846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jp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2F42F6F-FDA2-4441-805F-CF30FBC99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03597" cy="113093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979071" y="7573084"/>
            <a:ext cx="9805661" cy="249700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324485" marR="5080" indent="-312420" algn="r" defTabSz="914400"/>
            <a:r>
              <a:rPr lang="en-US" sz="6600" spc="114" dirty="0">
                <a:solidFill>
                  <a:schemeClr val="tx2"/>
                </a:solidFill>
              </a:rPr>
              <a:t>Meshack Mthimkhulu</a:t>
            </a:r>
            <a:br>
              <a:rPr lang="en-US" sz="6600" spc="114" dirty="0">
                <a:solidFill>
                  <a:schemeClr val="tx2"/>
                </a:solidFill>
              </a:rPr>
            </a:br>
            <a:r>
              <a:rPr lang="en-US" sz="6600" spc="195" dirty="0">
                <a:solidFill>
                  <a:schemeClr val="tx2"/>
                </a:solidFill>
              </a:rPr>
              <a:t> </a:t>
            </a:r>
            <a:r>
              <a:rPr lang="en-US" sz="6600" spc="114" dirty="0">
                <a:solidFill>
                  <a:schemeClr val="tx2"/>
                </a:solidFill>
              </a:rPr>
              <a:t>2024/02/21</a:t>
            </a:r>
            <a:endParaRPr lang="en-US" sz="6600">
              <a:solidFill>
                <a:schemeClr val="tx2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8226A8C-7793-4AE1-93F3-C51E771AB9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930563" y="0"/>
            <a:ext cx="6173034" cy="6467398"/>
            <a:chOff x="8310716" y="0"/>
            <a:chExt cx="3878237" cy="4062888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3835AF5-9945-4DCC-B810-B2A76714A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10716" y="1"/>
              <a:ext cx="3878236" cy="4062887"/>
            </a:xfrm>
            <a:custGeom>
              <a:avLst/>
              <a:gdLst>
                <a:gd name="connsiteX0" fmla="*/ 458236 w 3878236"/>
                <a:gd name="connsiteY0" fmla="*/ 0 h 4062887"/>
                <a:gd name="connsiteX1" fmla="*/ 626135 w 3878236"/>
                <a:gd name="connsiteY1" fmla="*/ 0 h 4062887"/>
                <a:gd name="connsiteX2" fmla="*/ 541802 w 3878236"/>
                <a:gd name="connsiteY2" fmla="*/ 96785 h 4062887"/>
                <a:gd name="connsiteX3" fmla="*/ 393588 w 3878236"/>
                <a:gd name="connsiteY3" fmla="*/ 301059 h 4062887"/>
                <a:gd name="connsiteX4" fmla="*/ 267407 w 3878236"/>
                <a:gd name="connsiteY4" fmla="*/ 519085 h 4062887"/>
                <a:gd name="connsiteX5" fmla="*/ 239453 w 3878236"/>
                <a:gd name="connsiteY5" fmla="*/ 575472 h 4062887"/>
                <a:gd name="connsiteX6" fmla="*/ 225864 w 3878236"/>
                <a:gd name="connsiteY6" fmla="*/ 603893 h 4062887"/>
                <a:gd name="connsiteX7" fmla="*/ 212955 w 3878236"/>
                <a:gd name="connsiteY7" fmla="*/ 632590 h 4062887"/>
                <a:gd name="connsiteX8" fmla="*/ 188301 w 3878236"/>
                <a:gd name="connsiteY8" fmla="*/ 690444 h 4062887"/>
                <a:gd name="connsiteX9" fmla="*/ 165201 w 3878236"/>
                <a:gd name="connsiteY9" fmla="*/ 748939 h 4062887"/>
                <a:gd name="connsiteX10" fmla="*/ 90074 w 3878236"/>
                <a:gd name="connsiteY10" fmla="*/ 988511 h 4062887"/>
                <a:gd name="connsiteX11" fmla="*/ 29119 w 3878236"/>
                <a:gd name="connsiteY11" fmla="*/ 1484891 h 4062887"/>
                <a:gd name="connsiteX12" fmla="*/ 54743 w 3878236"/>
                <a:gd name="connsiteY12" fmla="*/ 1732714 h 4062887"/>
                <a:gd name="connsiteX13" fmla="*/ 132976 w 3878236"/>
                <a:gd name="connsiteY13" fmla="*/ 1969719 h 4062887"/>
                <a:gd name="connsiteX14" fmla="*/ 159959 w 3878236"/>
                <a:gd name="connsiteY14" fmla="*/ 2026381 h 4062887"/>
                <a:gd name="connsiteX15" fmla="*/ 189951 w 3878236"/>
                <a:gd name="connsiteY15" fmla="*/ 2081758 h 4062887"/>
                <a:gd name="connsiteX16" fmla="*/ 256439 w 3878236"/>
                <a:gd name="connsiteY16" fmla="*/ 2189121 h 4062887"/>
                <a:gd name="connsiteX17" fmla="*/ 329818 w 3878236"/>
                <a:gd name="connsiteY17" fmla="*/ 2292816 h 4062887"/>
                <a:gd name="connsiteX18" fmla="*/ 408438 w 3878236"/>
                <a:gd name="connsiteY18" fmla="*/ 2393577 h 4062887"/>
                <a:gd name="connsiteX19" fmla="*/ 572086 w 3878236"/>
                <a:gd name="connsiteY19" fmla="*/ 2592900 h 4062887"/>
                <a:gd name="connsiteX20" fmla="*/ 653909 w 3878236"/>
                <a:gd name="connsiteY20" fmla="*/ 2693936 h 4062887"/>
                <a:gd name="connsiteX21" fmla="*/ 733500 w 3878236"/>
                <a:gd name="connsiteY21" fmla="*/ 2796256 h 4062887"/>
                <a:gd name="connsiteX22" fmla="*/ 813091 w 3878236"/>
                <a:gd name="connsiteY22" fmla="*/ 2895093 h 4062887"/>
                <a:gd name="connsiteX23" fmla="*/ 896273 w 3878236"/>
                <a:gd name="connsiteY23" fmla="*/ 2990536 h 4062887"/>
                <a:gd name="connsiteX24" fmla="*/ 1072636 w 3878236"/>
                <a:gd name="connsiteY24" fmla="*/ 3170513 h 4062887"/>
                <a:gd name="connsiteX25" fmla="*/ 1468747 w 3878236"/>
                <a:gd name="connsiteY25" fmla="*/ 3470964 h 4062887"/>
                <a:gd name="connsiteX26" fmla="*/ 1687720 w 3878236"/>
                <a:gd name="connsiteY26" fmla="*/ 3583919 h 4062887"/>
                <a:gd name="connsiteX27" fmla="*/ 1918825 w 3878236"/>
                <a:gd name="connsiteY27" fmla="*/ 3669278 h 4062887"/>
                <a:gd name="connsiteX28" fmla="*/ 2159540 w 3878236"/>
                <a:gd name="connsiteY28" fmla="*/ 3728230 h 4062887"/>
                <a:gd name="connsiteX29" fmla="*/ 2407729 w 3878236"/>
                <a:gd name="connsiteY29" fmla="*/ 3761238 h 4062887"/>
                <a:gd name="connsiteX30" fmla="*/ 2660479 w 3878236"/>
                <a:gd name="connsiteY30" fmla="*/ 3771598 h 4062887"/>
                <a:gd name="connsiteX31" fmla="*/ 2723278 w 3878236"/>
                <a:gd name="connsiteY31" fmla="*/ 3771139 h 4062887"/>
                <a:gd name="connsiteX32" fmla="*/ 2754047 w 3878236"/>
                <a:gd name="connsiteY32" fmla="*/ 3770406 h 4062887"/>
                <a:gd name="connsiteX33" fmla="*/ 2784719 w 3878236"/>
                <a:gd name="connsiteY33" fmla="*/ 3768938 h 4062887"/>
                <a:gd name="connsiteX34" fmla="*/ 2906629 w 3878236"/>
                <a:gd name="connsiteY34" fmla="*/ 3758853 h 4062887"/>
                <a:gd name="connsiteX35" fmla="*/ 3376896 w 3878236"/>
                <a:gd name="connsiteY35" fmla="*/ 3638838 h 4062887"/>
                <a:gd name="connsiteX36" fmla="*/ 3599460 w 3878236"/>
                <a:gd name="connsiteY36" fmla="*/ 3534685 h 4062887"/>
                <a:gd name="connsiteX37" fmla="*/ 3814356 w 3878236"/>
                <a:gd name="connsiteY37" fmla="*/ 3407976 h 4062887"/>
                <a:gd name="connsiteX38" fmla="*/ 3878236 w 3878236"/>
                <a:gd name="connsiteY38" fmla="*/ 3364122 h 4062887"/>
                <a:gd name="connsiteX39" fmla="*/ 3878236 w 3878236"/>
                <a:gd name="connsiteY39" fmla="*/ 3711785 h 4062887"/>
                <a:gd name="connsiteX40" fmla="*/ 3754080 w 3878236"/>
                <a:gd name="connsiteY40" fmla="*/ 3788192 h 4062887"/>
                <a:gd name="connsiteX41" fmla="*/ 3499971 w 3878236"/>
                <a:gd name="connsiteY41" fmla="*/ 3910041 h 4062887"/>
                <a:gd name="connsiteX42" fmla="*/ 2943222 w 3878236"/>
                <a:gd name="connsiteY42" fmla="*/ 4051144 h 4062887"/>
                <a:gd name="connsiteX43" fmla="*/ 2799278 w 3878236"/>
                <a:gd name="connsiteY43" fmla="*/ 4061321 h 4062887"/>
                <a:gd name="connsiteX44" fmla="*/ 2763268 w 3878236"/>
                <a:gd name="connsiteY44" fmla="*/ 4062604 h 4062887"/>
                <a:gd name="connsiteX45" fmla="*/ 2727355 w 3878236"/>
                <a:gd name="connsiteY45" fmla="*/ 4062788 h 4062887"/>
                <a:gd name="connsiteX46" fmla="*/ 2656790 w 3878236"/>
                <a:gd name="connsiteY46" fmla="*/ 4061963 h 4062887"/>
                <a:gd name="connsiteX47" fmla="*/ 2516924 w 3878236"/>
                <a:gd name="connsiteY47" fmla="*/ 4056461 h 4062887"/>
                <a:gd name="connsiteX48" fmla="*/ 2376959 w 3878236"/>
                <a:gd name="connsiteY48" fmla="*/ 4043809 h 4062887"/>
                <a:gd name="connsiteX49" fmla="*/ 2098196 w 3878236"/>
                <a:gd name="connsiteY49" fmla="*/ 3998700 h 4062887"/>
                <a:gd name="connsiteX50" fmla="*/ 1825645 w 3878236"/>
                <a:gd name="connsiteY50" fmla="*/ 3920860 h 4062887"/>
                <a:gd name="connsiteX51" fmla="*/ 1566586 w 3878236"/>
                <a:gd name="connsiteY51" fmla="*/ 3807996 h 4062887"/>
                <a:gd name="connsiteX52" fmla="*/ 1328784 w 3878236"/>
                <a:gd name="connsiteY52" fmla="*/ 3661117 h 4062887"/>
                <a:gd name="connsiteX53" fmla="*/ 930925 w 3878236"/>
                <a:gd name="connsiteY53" fmla="*/ 3291079 h 4062887"/>
                <a:gd name="connsiteX54" fmla="*/ 769122 w 3878236"/>
                <a:gd name="connsiteY54" fmla="*/ 3081303 h 4062887"/>
                <a:gd name="connsiteX55" fmla="*/ 626149 w 3878236"/>
                <a:gd name="connsiteY55" fmla="*/ 2862544 h 4062887"/>
                <a:gd name="connsiteX56" fmla="*/ 559467 w 3878236"/>
                <a:gd name="connsiteY56" fmla="*/ 2753990 h 4062887"/>
                <a:gd name="connsiteX57" fmla="*/ 490165 w 3878236"/>
                <a:gd name="connsiteY57" fmla="*/ 2647269 h 4062887"/>
                <a:gd name="connsiteX58" fmla="*/ 345542 w 3878236"/>
                <a:gd name="connsiteY58" fmla="*/ 2434743 h 4062887"/>
                <a:gd name="connsiteX59" fmla="*/ 274784 w 3878236"/>
                <a:gd name="connsiteY59" fmla="*/ 2326648 h 4062887"/>
                <a:gd name="connsiteX60" fmla="*/ 207422 w 3878236"/>
                <a:gd name="connsiteY60" fmla="*/ 2216167 h 4062887"/>
                <a:gd name="connsiteX61" fmla="*/ 93956 w 3878236"/>
                <a:gd name="connsiteY61" fmla="*/ 1984388 h 4062887"/>
                <a:gd name="connsiteX62" fmla="*/ 22422 w 3878236"/>
                <a:gd name="connsiteY62" fmla="*/ 1738399 h 4062887"/>
                <a:gd name="connsiteX63" fmla="*/ 0 w 3878236"/>
                <a:gd name="connsiteY63" fmla="*/ 1484891 h 4062887"/>
                <a:gd name="connsiteX64" fmla="*/ 200337 w 3878236"/>
                <a:gd name="connsiteY64" fmla="*/ 491671 h 4062887"/>
                <a:gd name="connsiteX65" fmla="*/ 308076 w 3878236"/>
                <a:gd name="connsiteY65" fmla="*/ 256776 h 4062887"/>
                <a:gd name="connsiteX66" fmla="*/ 437072 w 3878236"/>
                <a:gd name="connsiteY66" fmla="*/ 30498 h 4062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3878236" h="4062887">
                  <a:moveTo>
                    <a:pt x="458236" y="0"/>
                  </a:moveTo>
                  <a:lnTo>
                    <a:pt x="626135" y="0"/>
                  </a:lnTo>
                  <a:lnTo>
                    <a:pt x="541802" y="96785"/>
                  </a:lnTo>
                  <a:cubicBezTo>
                    <a:pt x="489388" y="162616"/>
                    <a:pt x="439790" y="230737"/>
                    <a:pt x="393588" y="301059"/>
                  </a:cubicBezTo>
                  <a:cubicBezTo>
                    <a:pt x="348163" y="371748"/>
                    <a:pt x="305261" y="444179"/>
                    <a:pt x="267407" y="519085"/>
                  </a:cubicBezTo>
                  <a:cubicBezTo>
                    <a:pt x="257604" y="537697"/>
                    <a:pt x="248480" y="556584"/>
                    <a:pt x="239453" y="575472"/>
                  </a:cubicBezTo>
                  <a:lnTo>
                    <a:pt x="225864" y="603893"/>
                  </a:lnTo>
                  <a:lnTo>
                    <a:pt x="212955" y="632590"/>
                  </a:lnTo>
                  <a:cubicBezTo>
                    <a:pt x="204511" y="651753"/>
                    <a:pt x="195969" y="670915"/>
                    <a:pt x="188301" y="690444"/>
                  </a:cubicBezTo>
                  <a:cubicBezTo>
                    <a:pt x="180633" y="709972"/>
                    <a:pt x="172189" y="729227"/>
                    <a:pt x="165201" y="748939"/>
                  </a:cubicBezTo>
                  <a:cubicBezTo>
                    <a:pt x="135305" y="827237"/>
                    <a:pt x="109971" y="907186"/>
                    <a:pt x="90074" y="988511"/>
                  </a:cubicBezTo>
                  <a:cubicBezTo>
                    <a:pt x="49696" y="1150792"/>
                    <a:pt x="29022" y="1317842"/>
                    <a:pt x="29119" y="1484891"/>
                  </a:cubicBezTo>
                  <a:cubicBezTo>
                    <a:pt x="29604" y="1568141"/>
                    <a:pt x="37855" y="1651207"/>
                    <a:pt x="54743" y="1732714"/>
                  </a:cubicBezTo>
                  <a:cubicBezTo>
                    <a:pt x="72506" y="1814039"/>
                    <a:pt x="98227" y="1893621"/>
                    <a:pt x="132976" y="1969719"/>
                  </a:cubicBezTo>
                  <a:cubicBezTo>
                    <a:pt x="141226" y="1988882"/>
                    <a:pt x="150835" y="2007585"/>
                    <a:pt x="159959" y="2026381"/>
                  </a:cubicBezTo>
                  <a:cubicBezTo>
                    <a:pt x="169860" y="2044901"/>
                    <a:pt x="179274" y="2063604"/>
                    <a:pt x="189951" y="2081758"/>
                  </a:cubicBezTo>
                  <a:cubicBezTo>
                    <a:pt x="210334" y="2118432"/>
                    <a:pt x="233046" y="2154006"/>
                    <a:pt x="256439" y="2189121"/>
                  </a:cubicBezTo>
                  <a:cubicBezTo>
                    <a:pt x="279734" y="2224328"/>
                    <a:pt x="304679" y="2258617"/>
                    <a:pt x="329818" y="2292816"/>
                  </a:cubicBezTo>
                  <a:cubicBezTo>
                    <a:pt x="355345" y="2326740"/>
                    <a:pt x="381844" y="2360204"/>
                    <a:pt x="408438" y="2393577"/>
                  </a:cubicBezTo>
                  <a:cubicBezTo>
                    <a:pt x="461725" y="2460416"/>
                    <a:pt x="517440" y="2525879"/>
                    <a:pt x="572086" y="2592900"/>
                  </a:cubicBezTo>
                  <a:cubicBezTo>
                    <a:pt x="599554" y="2626273"/>
                    <a:pt x="626926" y="2659921"/>
                    <a:pt x="653909" y="2693936"/>
                  </a:cubicBezTo>
                  <a:cubicBezTo>
                    <a:pt x="680796" y="2727676"/>
                    <a:pt x="707487" y="2763525"/>
                    <a:pt x="733500" y="2796256"/>
                  </a:cubicBezTo>
                  <a:cubicBezTo>
                    <a:pt x="759319" y="2829813"/>
                    <a:pt x="786399" y="2862362"/>
                    <a:pt x="813091" y="2895093"/>
                  </a:cubicBezTo>
                  <a:cubicBezTo>
                    <a:pt x="840560" y="2927274"/>
                    <a:pt x="867834" y="2959455"/>
                    <a:pt x="896273" y="2990536"/>
                  </a:cubicBezTo>
                  <a:cubicBezTo>
                    <a:pt x="952764" y="3053066"/>
                    <a:pt x="1011486" y="3113302"/>
                    <a:pt x="1072636" y="3170513"/>
                  </a:cubicBezTo>
                  <a:cubicBezTo>
                    <a:pt x="1195128" y="3284660"/>
                    <a:pt x="1327328" y="3386522"/>
                    <a:pt x="1468747" y="3470964"/>
                  </a:cubicBezTo>
                  <a:cubicBezTo>
                    <a:pt x="1539603" y="3512956"/>
                    <a:pt x="1612303" y="3551463"/>
                    <a:pt x="1687720" y="3583919"/>
                  </a:cubicBezTo>
                  <a:cubicBezTo>
                    <a:pt x="1762652" y="3617292"/>
                    <a:pt x="1840010" y="3645440"/>
                    <a:pt x="1918825" y="3669278"/>
                  </a:cubicBezTo>
                  <a:cubicBezTo>
                    <a:pt x="1997640" y="3693207"/>
                    <a:pt x="2078007" y="3712553"/>
                    <a:pt x="2159540" y="3728230"/>
                  </a:cubicBezTo>
                  <a:cubicBezTo>
                    <a:pt x="2241170" y="3743633"/>
                    <a:pt x="2324158" y="3754177"/>
                    <a:pt x="2407729" y="3761238"/>
                  </a:cubicBezTo>
                  <a:cubicBezTo>
                    <a:pt x="2491299" y="3768389"/>
                    <a:pt x="2575743" y="3771506"/>
                    <a:pt x="2660479" y="3771598"/>
                  </a:cubicBezTo>
                  <a:cubicBezTo>
                    <a:pt x="2681638" y="3771598"/>
                    <a:pt x="2703089" y="3771964"/>
                    <a:pt x="2723278" y="3771139"/>
                  </a:cubicBezTo>
                  <a:lnTo>
                    <a:pt x="2754047" y="3770406"/>
                  </a:lnTo>
                  <a:lnTo>
                    <a:pt x="2784719" y="3768938"/>
                  </a:lnTo>
                  <a:cubicBezTo>
                    <a:pt x="2825582" y="3767197"/>
                    <a:pt x="2866251" y="3763346"/>
                    <a:pt x="2906629" y="3758853"/>
                  </a:cubicBezTo>
                  <a:cubicBezTo>
                    <a:pt x="3068334" y="3740150"/>
                    <a:pt x="3225672" y="3699166"/>
                    <a:pt x="3376896" y="3638838"/>
                  </a:cubicBezTo>
                  <a:cubicBezTo>
                    <a:pt x="3452702" y="3608949"/>
                    <a:pt x="3526664" y="3573467"/>
                    <a:pt x="3599460" y="3534685"/>
                  </a:cubicBezTo>
                  <a:cubicBezTo>
                    <a:pt x="3672354" y="3496085"/>
                    <a:pt x="3743888" y="3453269"/>
                    <a:pt x="3814356" y="3407976"/>
                  </a:cubicBezTo>
                  <a:lnTo>
                    <a:pt x="3878236" y="3364122"/>
                  </a:lnTo>
                  <a:lnTo>
                    <a:pt x="3878236" y="3711785"/>
                  </a:lnTo>
                  <a:lnTo>
                    <a:pt x="3754080" y="3788192"/>
                  </a:lnTo>
                  <a:cubicBezTo>
                    <a:pt x="3672450" y="3832843"/>
                    <a:pt x="3588007" y="3874284"/>
                    <a:pt x="3499971" y="3910041"/>
                  </a:cubicBezTo>
                  <a:cubicBezTo>
                    <a:pt x="3324482" y="3982472"/>
                    <a:pt x="3134920" y="4030882"/>
                    <a:pt x="2943222" y="4051144"/>
                  </a:cubicBezTo>
                  <a:cubicBezTo>
                    <a:pt x="2895272" y="4055911"/>
                    <a:pt x="2847227" y="4059763"/>
                    <a:pt x="2799278" y="4061321"/>
                  </a:cubicBezTo>
                  <a:lnTo>
                    <a:pt x="2763268" y="4062604"/>
                  </a:lnTo>
                  <a:lnTo>
                    <a:pt x="2727355" y="4062788"/>
                  </a:lnTo>
                  <a:cubicBezTo>
                    <a:pt x="2703089" y="4063155"/>
                    <a:pt x="2680085" y="4062421"/>
                    <a:pt x="2656790" y="4061963"/>
                  </a:cubicBezTo>
                  <a:cubicBezTo>
                    <a:pt x="2610297" y="4061413"/>
                    <a:pt x="2563514" y="4058754"/>
                    <a:pt x="2516924" y="4056461"/>
                  </a:cubicBezTo>
                  <a:cubicBezTo>
                    <a:pt x="2470237" y="4052795"/>
                    <a:pt x="2423549" y="4049402"/>
                    <a:pt x="2376959" y="4043809"/>
                  </a:cubicBezTo>
                  <a:cubicBezTo>
                    <a:pt x="2283683" y="4033265"/>
                    <a:pt x="2190503" y="4018871"/>
                    <a:pt x="2098196" y="3998700"/>
                  </a:cubicBezTo>
                  <a:cubicBezTo>
                    <a:pt x="2005891" y="3978530"/>
                    <a:pt x="1914652" y="3952583"/>
                    <a:pt x="1825645" y="3920860"/>
                  </a:cubicBezTo>
                  <a:cubicBezTo>
                    <a:pt x="1736639" y="3889045"/>
                    <a:pt x="1649963" y="3851089"/>
                    <a:pt x="1566586" y="3807996"/>
                  </a:cubicBezTo>
                  <a:cubicBezTo>
                    <a:pt x="1483501" y="3764263"/>
                    <a:pt x="1403716" y="3715395"/>
                    <a:pt x="1328784" y="3661117"/>
                  </a:cubicBezTo>
                  <a:cubicBezTo>
                    <a:pt x="1178337" y="3553113"/>
                    <a:pt x="1046527" y="3426497"/>
                    <a:pt x="930925" y="3291079"/>
                  </a:cubicBezTo>
                  <a:cubicBezTo>
                    <a:pt x="873367" y="3223048"/>
                    <a:pt x="819789" y="3152818"/>
                    <a:pt x="769122" y="3081303"/>
                  </a:cubicBezTo>
                  <a:cubicBezTo>
                    <a:pt x="718358" y="3009790"/>
                    <a:pt x="670992" y="2936717"/>
                    <a:pt x="626149" y="2862544"/>
                  </a:cubicBezTo>
                  <a:cubicBezTo>
                    <a:pt x="603243" y="2825046"/>
                    <a:pt x="582277" y="2789930"/>
                    <a:pt x="559467" y="2753990"/>
                  </a:cubicBezTo>
                  <a:cubicBezTo>
                    <a:pt x="536852" y="2718325"/>
                    <a:pt x="513849" y="2682660"/>
                    <a:pt x="490165" y="2647269"/>
                  </a:cubicBezTo>
                  <a:lnTo>
                    <a:pt x="345542" y="2434743"/>
                  </a:lnTo>
                  <a:cubicBezTo>
                    <a:pt x="321567" y="2398987"/>
                    <a:pt x="297884" y="2363046"/>
                    <a:pt x="274784" y="2326648"/>
                  </a:cubicBezTo>
                  <a:cubicBezTo>
                    <a:pt x="251682" y="2290248"/>
                    <a:pt x="228776" y="2253759"/>
                    <a:pt x="207422" y="2216167"/>
                  </a:cubicBezTo>
                  <a:cubicBezTo>
                    <a:pt x="164618" y="2141353"/>
                    <a:pt x="125308" y="2064338"/>
                    <a:pt x="93956" y="1984388"/>
                  </a:cubicBezTo>
                  <a:cubicBezTo>
                    <a:pt x="62023" y="1904715"/>
                    <a:pt x="38340" y="1822107"/>
                    <a:pt x="22422" y="1738399"/>
                  </a:cubicBezTo>
                  <a:cubicBezTo>
                    <a:pt x="7183" y="1654692"/>
                    <a:pt x="0" y="1569700"/>
                    <a:pt x="0" y="1484891"/>
                  </a:cubicBezTo>
                  <a:cubicBezTo>
                    <a:pt x="1262" y="1146758"/>
                    <a:pt x="70468" y="809542"/>
                    <a:pt x="200337" y="491671"/>
                  </a:cubicBezTo>
                  <a:cubicBezTo>
                    <a:pt x="232950" y="412273"/>
                    <a:pt x="268280" y="333607"/>
                    <a:pt x="308076" y="256776"/>
                  </a:cubicBezTo>
                  <a:cubicBezTo>
                    <a:pt x="347290" y="179668"/>
                    <a:pt x="390482" y="104213"/>
                    <a:pt x="437072" y="3049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95D01A87-EFF2-48AC-9C6B-C4653A804F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29928" y="0"/>
              <a:ext cx="3859024" cy="3823730"/>
            </a:xfrm>
            <a:custGeom>
              <a:avLst/>
              <a:gdLst>
                <a:gd name="connsiteX0" fmla="*/ 517815 w 3859024"/>
                <a:gd name="connsiteY0" fmla="*/ 0 h 3823730"/>
                <a:gd name="connsiteX1" fmla="*/ 810951 w 3859024"/>
                <a:gd name="connsiteY1" fmla="*/ 0 h 3823730"/>
                <a:gd name="connsiteX2" fmla="*/ 657209 w 3859024"/>
                <a:gd name="connsiteY2" fmla="*/ 169897 h 3823730"/>
                <a:gd name="connsiteX3" fmla="*/ 398052 w 3859024"/>
                <a:gd name="connsiteY3" fmla="*/ 551580 h 3823730"/>
                <a:gd name="connsiteX4" fmla="*/ 222175 w 3859024"/>
                <a:gd name="connsiteY4" fmla="*/ 973513 h 3823730"/>
                <a:gd name="connsiteX5" fmla="*/ 158212 w 3859024"/>
                <a:gd name="connsiteY5" fmla="*/ 1423317 h 3823730"/>
                <a:gd name="connsiteX6" fmla="*/ 185195 w 3859024"/>
                <a:gd name="connsiteY6" fmla="*/ 1643544 h 3823730"/>
                <a:gd name="connsiteX7" fmla="*/ 264883 w 3859024"/>
                <a:gd name="connsiteY7" fmla="*/ 1849559 h 3823730"/>
                <a:gd name="connsiteX8" fmla="*/ 320500 w 3859024"/>
                <a:gd name="connsiteY8" fmla="*/ 1946562 h 3823730"/>
                <a:gd name="connsiteX9" fmla="*/ 384367 w 3859024"/>
                <a:gd name="connsiteY9" fmla="*/ 2040447 h 3823730"/>
                <a:gd name="connsiteX10" fmla="*/ 531902 w 3859024"/>
                <a:gd name="connsiteY10" fmla="*/ 2221891 h 3823730"/>
                <a:gd name="connsiteX11" fmla="*/ 691569 w 3859024"/>
                <a:gd name="connsiteY11" fmla="*/ 2404710 h 3823730"/>
                <a:gd name="connsiteX12" fmla="*/ 770966 w 3859024"/>
                <a:gd name="connsiteY12" fmla="*/ 2500153 h 3823730"/>
                <a:gd name="connsiteX13" fmla="*/ 809112 w 3859024"/>
                <a:gd name="connsiteY13" fmla="*/ 2547004 h 3823730"/>
                <a:gd name="connsiteX14" fmla="*/ 846480 w 3859024"/>
                <a:gd name="connsiteY14" fmla="*/ 2591838 h 3823730"/>
                <a:gd name="connsiteX15" fmla="*/ 1167563 w 3859024"/>
                <a:gd name="connsiteY15" fmla="*/ 2923186 h 3823730"/>
                <a:gd name="connsiteX16" fmla="*/ 1338296 w 3859024"/>
                <a:gd name="connsiteY16" fmla="*/ 3072266 h 3823730"/>
                <a:gd name="connsiteX17" fmla="*/ 1517085 w 3859024"/>
                <a:gd name="connsiteY17" fmla="*/ 3209700 h 3823730"/>
                <a:gd name="connsiteX18" fmla="*/ 1916496 w 3859024"/>
                <a:gd name="connsiteY18" fmla="*/ 3427085 h 3823730"/>
                <a:gd name="connsiteX19" fmla="*/ 2139934 w 3859024"/>
                <a:gd name="connsiteY19" fmla="*/ 3488513 h 3823730"/>
                <a:gd name="connsiteX20" fmla="*/ 2197200 w 3859024"/>
                <a:gd name="connsiteY20" fmla="*/ 3499332 h 3823730"/>
                <a:gd name="connsiteX21" fmla="*/ 2254952 w 3859024"/>
                <a:gd name="connsiteY21" fmla="*/ 3508409 h 3823730"/>
                <a:gd name="connsiteX22" fmla="*/ 2371524 w 3859024"/>
                <a:gd name="connsiteY22" fmla="*/ 3521428 h 3823730"/>
                <a:gd name="connsiteX23" fmla="*/ 2430150 w 3859024"/>
                <a:gd name="connsiteY23" fmla="*/ 3525646 h 3823730"/>
                <a:gd name="connsiteX24" fmla="*/ 2488970 w 3859024"/>
                <a:gd name="connsiteY24" fmla="*/ 3528580 h 3823730"/>
                <a:gd name="connsiteX25" fmla="*/ 2547984 w 3859024"/>
                <a:gd name="connsiteY25" fmla="*/ 3529863 h 3823730"/>
                <a:gd name="connsiteX26" fmla="*/ 2607095 w 3859024"/>
                <a:gd name="connsiteY26" fmla="*/ 3529589 h 3823730"/>
                <a:gd name="connsiteX27" fmla="*/ 2636698 w 3859024"/>
                <a:gd name="connsiteY27" fmla="*/ 3529313 h 3823730"/>
                <a:gd name="connsiteX28" fmla="*/ 2665235 w 3859024"/>
                <a:gd name="connsiteY28" fmla="*/ 3528121 h 3823730"/>
                <a:gd name="connsiteX29" fmla="*/ 2693674 w 3859024"/>
                <a:gd name="connsiteY29" fmla="*/ 3526746 h 3823730"/>
                <a:gd name="connsiteX30" fmla="*/ 2722016 w 3859024"/>
                <a:gd name="connsiteY30" fmla="*/ 3524546 h 3823730"/>
                <a:gd name="connsiteX31" fmla="*/ 2834415 w 3859024"/>
                <a:gd name="connsiteY31" fmla="*/ 3511435 h 3823730"/>
                <a:gd name="connsiteX32" fmla="*/ 3262556 w 3859024"/>
                <a:gd name="connsiteY32" fmla="*/ 3378675 h 3823730"/>
                <a:gd name="connsiteX33" fmla="*/ 3658086 w 3859024"/>
                <a:gd name="connsiteY33" fmla="*/ 3145979 h 3823730"/>
                <a:gd name="connsiteX34" fmla="*/ 3753983 w 3859024"/>
                <a:gd name="connsiteY34" fmla="*/ 3077583 h 3823730"/>
                <a:gd name="connsiteX35" fmla="*/ 3849881 w 3859024"/>
                <a:gd name="connsiteY35" fmla="*/ 3006894 h 3823730"/>
                <a:gd name="connsiteX36" fmla="*/ 3859024 w 3859024"/>
                <a:gd name="connsiteY36" fmla="*/ 2999988 h 3823730"/>
                <a:gd name="connsiteX37" fmla="*/ 3859024 w 3859024"/>
                <a:gd name="connsiteY37" fmla="*/ 3461786 h 3823730"/>
                <a:gd name="connsiteX38" fmla="*/ 3652845 w 3859024"/>
                <a:gd name="connsiteY38" fmla="*/ 3578823 h 3823730"/>
                <a:gd name="connsiteX39" fmla="*/ 3408248 w 3859024"/>
                <a:gd name="connsiteY39" fmla="*/ 3688569 h 3823730"/>
                <a:gd name="connsiteX40" fmla="*/ 2875958 w 3859024"/>
                <a:gd name="connsiteY40" fmla="*/ 3814819 h 3823730"/>
                <a:gd name="connsiteX41" fmla="*/ 2738905 w 3859024"/>
                <a:gd name="connsiteY41" fmla="*/ 3822979 h 3823730"/>
                <a:gd name="connsiteX42" fmla="*/ 2704642 w 3859024"/>
                <a:gd name="connsiteY42" fmla="*/ 3823712 h 3823730"/>
                <a:gd name="connsiteX43" fmla="*/ 2670476 w 3859024"/>
                <a:gd name="connsiteY43" fmla="*/ 3823529 h 3823730"/>
                <a:gd name="connsiteX44" fmla="*/ 2636408 w 3859024"/>
                <a:gd name="connsiteY44" fmla="*/ 3823162 h 3823730"/>
                <a:gd name="connsiteX45" fmla="*/ 2603310 w 3859024"/>
                <a:gd name="connsiteY45" fmla="*/ 3821971 h 3823730"/>
                <a:gd name="connsiteX46" fmla="*/ 2338911 w 3859024"/>
                <a:gd name="connsiteY46" fmla="*/ 3802074 h 3823730"/>
                <a:gd name="connsiteX47" fmla="*/ 2076164 w 3859024"/>
                <a:gd name="connsiteY47" fmla="*/ 3758250 h 3823730"/>
                <a:gd name="connsiteX48" fmla="*/ 1818075 w 3859024"/>
                <a:gd name="connsiteY48" fmla="*/ 3689578 h 3823730"/>
                <a:gd name="connsiteX49" fmla="*/ 1324027 w 3859024"/>
                <a:gd name="connsiteY49" fmla="*/ 3483104 h 3823730"/>
                <a:gd name="connsiteX50" fmla="*/ 907727 w 3859024"/>
                <a:gd name="connsiteY50" fmla="*/ 3161658 h 3823730"/>
                <a:gd name="connsiteX51" fmla="*/ 738935 w 3859024"/>
                <a:gd name="connsiteY51" fmla="*/ 2968204 h 3823730"/>
                <a:gd name="connsiteX52" fmla="*/ 591498 w 3859024"/>
                <a:gd name="connsiteY52" fmla="*/ 2763380 h 3823730"/>
                <a:gd name="connsiteX53" fmla="*/ 557041 w 3859024"/>
                <a:gd name="connsiteY53" fmla="*/ 2711212 h 3823730"/>
                <a:gd name="connsiteX54" fmla="*/ 524137 w 3859024"/>
                <a:gd name="connsiteY54" fmla="*/ 2660602 h 3823730"/>
                <a:gd name="connsiteX55" fmla="*/ 459202 w 3859024"/>
                <a:gd name="connsiteY55" fmla="*/ 2562498 h 3823730"/>
                <a:gd name="connsiteX56" fmla="*/ 324673 w 3859024"/>
                <a:gd name="connsiteY56" fmla="*/ 2362077 h 3823730"/>
                <a:gd name="connsiteX57" fmla="*/ 193348 w 3859024"/>
                <a:gd name="connsiteY57" fmla="*/ 2150193 h 3823730"/>
                <a:gd name="connsiteX58" fmla="*/ 134141 w 3859024"/>
                <a:gd name="connsiteY58" fmla="*/ 2037880 h 3823730"/>
                <a:gd name="connsiteX59" fmla="*/ 83862 w 3859024"/>
                <a:gd name="connsiteY59" fmla="*/ 1920339 h 3823730"/>
                <a:gd name="connsiteX60" fmla="*/ 45329 w 3859024"/>
                <a:gd name="connsiteY60" fmla="*/ 1798399 h 3823730"/>
                <a:gd name="connsiteX61" fmla="*/ 30963 w 3859024"/>
                <a:gd name="connsiteY61" fmla="*/ 1736238 h 3823730"/>
                <a:gd name="connsiteX62" fmla="*/ 24655 w 3859024"/>
                <a:gd name="connsiteY62" fmla="*/ 1705064 h 3823730"/>
                <a:gd name="connsiteX63" fmla="*/ 19413 w 3859024"/>
                <a:gd name="connsiteY63" fmla="*/ 1673800 h 3823730"/>
                <a:gd name="connsiteX64" fmla="*/ 0 w 3859024"/>
                <a:gd name="connsiteY64" fmla="*/ 1423317 h 3823730"/>
                <a:gd name="connsiteX65" fmla="*/ 53870 w 3859024"/>
                <a:gd name="connsiteY65" fmla="*/ 935280 h 3823730"/>
                <a:gd name="connsiteX66" fmla="*/ 215770 w 3859024"/>
                <a:gd name="connsiteY66" fmla="*/ 467689 h 3823730"/>
                <a:gd name="connsiteX67" fmla="*/ 480592 w 3859024"/>
                <a:gd name="connsiteY67" fmla="*/ 43968 h 3823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3859024" h="3823730">
                  <a:moveTo>
                    <a:pt x="517815" y="0"/>
                  </a:moveTo>
                  <a:lnTo>
                    <a:pt x="810951" y="0"/>
                  </a:lnTo>
                  <a:lnTo>
                    <a:pt x="657209" y="169897"/>
                  </a:lnTo>
                  <a:cubicBezTo>
                    <a:pt x="558303" y="289087"/>
                    <a:pt x="471043" y="416896"/>
                    <a:pt x="398052" y="551580"/>
                  </a:cubicBezTo>
                  <a:cubicBezTo>
                    <a:pt x="325062" y="686173"/>
                    <a:pt x="264301" y="827092"/>
                    <a:pt x="222175" y="973513"/>
                  </a:cubicBezTo>
                  <a:cubicBezTo>
                    <a:pt x="179954" y="1119567"/>
                    <a:pt x="158114" y="1271396"/>
                    <a:pt x="158212" y="1423317"/>
                  </a:cubicBezTo>
                  <a:cubicBezTo>
                    <a:pt x="159085" y="1497949"/>
                    <a:pt x="166850" y="1572030"/>
                    <a:pt x="185195" y="1643544"/>
                  </a:cubicBezTo>
                  <a:cubicBezTo>
                    <a:pt x="203249" y="1715150"/>
                    <a:pt x="231300" y="1783638"/>
                    <a:pt x="264883" y="1849559"/>
                  </a:cubicBezTo>
                  <a:cubicBezTo>
                    <a:pt x="281869" y="1882474"/>
                    <a:pt x="300700" y="1914747"/>
                    <a:pt x="320500" y="1946562"/>
                  </a:cubicBezTo>
                  <a:cubicBezTo>
                    <a:pt x="340592" y="1978284"/>
                    <a:pt x="362043" y="2009549"/>
                    <a:pt x="384367" y="2040447"/>
                  </a:cubicBezTo>
                  <a:cubicBezTo>
                    <a:pt x="429598" y="2102059"/>
                    <a:pt x="479876" y="2161837"/>
                    <a:pt x="531902" y="2221891"/>
                  </a:cubicBezTo>
                  <a:cubicBezTo>
                    <a:pt x="583927" y="2282036"/>
                    <a:pt x="638282" y="2342181"/>
                    <a:pt x="691569" y="2404710"/>
                  </a:cubicBezTo>
                  <a:cubicBezTo>
                    <a:pt x="718261" y="2435882"/>
                    <a:pt x="744662" y="2467788"/>
                    <a:pt x="770966" y="2500153"/>
                  </a:cubicBezTo>
                  <a:lnTo>
                    <a:pt x="809112" y="2547004"/>
                  </a:lnTo>
                  <a:cubicBezTo>
                    <a:pt x="821632" y="2561949"/>
                    <a:pt x="833571" y="2577261"/>
                    <a:pt x="846480" y="2591838"/>
                  </a:cubicBezTo>
                  <a:cubicBezTo>
                    <a:pt x="947232" y="2710478"/>
                    <a:pt x="1056523" y="2819674"/>
                    <a:pt x="1167563" y="2923186"/>
                  </a:cubicBezTo>
                  <a:cubicBezTo>
                    <a:pt x="1223374" y="2974713"/>
                    <a:pt x="1280155" y="3024498"/>
                    <a:pt x="1338296" y="3072266"/>
                  </a:cubicBezTo>
                  <a:cubicBezTo>
                    <a:pt x="1396436" y="3120033"/>
                    <a:pt x="1455644" y="3166242"/>
                    <a:pt x="1517085" y="3209700"/>
                  </a:cubicBezTo>
                  <a:cubicBezTo>
                    <a:pt x="1639480" y="3296801"/>
                    <a:pt x="1771485" y="3374641"/>
                    <a:pt x="1916496" y="3427085"/>
                  </a:cubicBezTo>
                  <a:cubicBezTo>
                    <a:pt x="1988808" y="3453307"/>
                    <a:pt x="2063740" y="3473385"/>
                    <a:pt x="2139934" y="3488513"/>
                  </a:cubicBezTo>
                  <a:cubicBezTo>
                    <a:pt x="2159055" y="3492089"/>
                    <a:pt x="2177982" y="3496216"/>
                    <a:pt x="2197200" y="3499332"/>
                  </a:cubicBezTo>
                  <a:lnTo>
                    <a:pt x="2254952" y="3508409"/>
                  </a:lnTo>
                  <a:cubicBezTo>
                    <a:pt x="2293680" y="3513268"/>
                    <a:pt x="2332409" y="3518403"/>
                    <a:pt x="2371524" y="3521428"/>
                  </a:cubicBezTo>
                  <a:cubicBezTo>
                    <a:pt x="2391034" y="3523170"/>
                    <a:pt x="2410544" y="3524821"/>
                    <a:pt x="2430150" y="3525646"/>
                  </a:cubicBezTo>
                  <a:cubicBezTo>
                    <a:pt x="2449757" y="3526562"/>
                    <a:pt x="2469266" y="3528029"/>
                    <a:pt x="2488970" y="3528580"/>
                  </a:cubicBezTo>
                  <a:lnTo>
                    <a:pt x="2547984" y="3529863"/>
                  </a:lnTo>
                  <a:cubicBezTo>
                    <a:pt x="2567590" y="3530321"/>
                    <a:pt x="2587391" y="3529680"/>
                    <a:pt x="2607095" y="3529589"/>
                  </a:cubicBezTo>
                  <a:lnTo>
                    <a:pt x="2636698" y="3529313"/>
                  </a:lnTo>
                  <a:cubicBezTo>
                    <a:pt x="2646308" y="3529038"/>
                    <a:pt x="2655723" y="3528489"/>
                    <a:pt x="2665235" y="3528121"/>
                  </a:cubicBezTo>
                  <a:cubicBezTo>
                    <a:pt x="2674747" y="3527663"/>
                    <a:pt x="2684260" y="3527388"/>
                    <a:pt x="2693674" y="3526746"/>
                  </a:cubicBezTo>
                  <a:lnTo>
                    <a:pt x="2722016" y="3524546"/>
                  </a:lnTo>
                  <a:cubicBezTo>
                    <a:pt x="2759774" y="3521703"/>
                    <a:pt x="2797240" y="3516936"/>
                    <a:pt x="2834415" y="3511435"/>
                  </a:cubicBezTo>
                  <a:cubicBezTo>
                    <a:pt x="2983212" y="3488147"/>
                    <a:pt x="3126281" y="3442580"/>
                    <a:pt x="3262556" y="3378675"/>
                  </a:cubicBezTo>
                  <a:cubicBezTo>
                    <a:pt x="3399318" y="3315505"/>
                    <a:pt x="3529478" y="3234639"/>
                    <a:pt x="3658086" y="3145979"/>
                  </a:cubicBezTo>
                  <a:cubicBezTo>
                    <a:pt x="3690214" y="3123884"/>
                    <a:pt x="3722147" y="3100779"/>
                    <a:pt x="3753983" y="3077583"/>
                  </a:cubicBezTo>
                  <a:cubicBezTo>
                    <a:pt x="3786014" y="3054387"/>
                    <a:pt x="3817948" y="3030824"/>
                    <a:pt x="3849881" y="3006894"/>
                  </a:cubicBezTo>
                  <a:lnTo>
                    <a:pt x="3859024" y="2999988"/>
                  </a:lnTo>
                  <a:lnTo>
                    <a:pt x="3859024" y="3461786"/>
                  </a:lnTo>
                  <a:lnTo>
                    <a:pt x="3652845" y="3578823"/>
                  </a:lnTo>
                  <a:cubicBezTo>
                    <a:pt x="3574224" y="3619073"/>
                    <a:pt x="3492886" y="3656479"/>
                    <a:pt x="3408248" y="3688569"/>
                  </a:cubicBezTo>
                  <a:cubicBezTo>
                    <a:pt x="3239748" y="3753666"/>
                    <a:pt x="3058726" y="3797582"/>
                    <a:pt x="2875958" y="3814819"/>
                  </a:cubicBezTo>
                  <a:cubicBezTo>
                    <a:pt x="2830241" y="3818945"/>
                    <a:pt x="2784525" y="3822062"/>
                    <a:pt x="2738905" y="3822979"/>
                  </a:cubicBezTo>
                  <a:lnTo>
                    <a:pt x="2704642" y="3823712"/>
                  </a:lnTo>
                  <a:cubicBezTo>
                    <a:pt x="2693286" y="3823804"/>
                    <a:pt x="2681833" y="3823529"/>
                    <a:pt x="2670476" y="3823529"/>
                  </a:cubicBezTo>
                  <a:lnTo>
                    <a:pt x="2636408" y="3823162"/>
                  </a:lnTo>
                  <a:lnTo>
                    <a:pt x="2603310" y="3821971"/>
                  </a:lnTo>
                  <a:cubicBezTo>
                    <a:pt x="2515176" y="3819311"/>
                    <a:pt x="2426850" y="3812711"/>
                    <a:pt x="2338911" y="3802074"/>
                  </a:cubicBezTo>
                  <a:cubicBezTo>
                    <a:pt x="2250876" y="3791990"/>
                    <a:pt x="2163034" y="3777503"/>
                    <a:pt x="2076164" y="3758250"/>
                  </a:cubicBezTo>
                  <a:cubicBezTo>
                    <a:pt x="1989390" y="3738813"/>
                    <a:pt x="1903295" y="3715799"/>
                    <a:pt x="1818075" y="3689578"/>
                  </a:cubicBezTo>
                  <a:cubicBezTo>
                    <a:pt x="1647925" y="3636676"/>
                    <a:pt x="1479715" y="3570846"/>
                    <a:pt x="1324027" y="3483104"/>
                  </a:cubicBezTo>
                  <a:cubicBezTo>
                    <a:pt x="1168242" y="3395545"/>
                    <a:pt x="1029152" y="3284515"/>
                    <a:pt x="907727" y="3161658"/>
                  </a:cubicBezTo>
                  <a:cubicBezTo>
                    <a:pt x="846675" y="3100321"/>
                    <a:pt x="791155" y="3035041"/>
                    <a:pt x="738935" y="2968204"/>
                  </a:cubicBezTo>
                  <a:cubicBezTo>
                    <a:pt x="687008" y="2901090"/>
                    <a:pt x="637602" y="2832969"/>
                    <a:pt x="591498" y="2763380"/>
                  </a:cubicBezTo>
                  <a:cubicBezTo>
                    <a:pt x="579656" y="2746143"/>
                    <a:pt x="568494" y="2728631"/>
                    <a:pt x="557041" y="2711212"/>
                  </a:cubicBezTo>
                  <a:lnTo>
                    <a:pt x="524137" y="2660602"/>
                  </a:lnTo>
                  <a:cubicBezTo>
                    <a:pt x="503074" y="2627871"/>
                    <a:pt x="481236" y="2595414"/>
                    <a:pt x="459202" y="2562498"/>
                  </a:cubicBezTo>
                  <a:lnTo>
                    <a:pt x="324673" y="2362077"/>
                  </a:lnTo>
                  <a:cubicBezTo>
                    <a:pt x="279540" y="2293772"/>
                    <a:pt x="234988" y="2223449"/>
                    <a:pt x="193348" y="2150193"/>
                  </a:cubicBezTo>
                  <a:cubicBezTo>
                    <a:pt x="172576" y="2113519"/>
                    <a:pt x="152485" y="2076203"/>
                    <a:pt x="134141" y="2037880"/>
                  </a:cubicBezTo>
                  <a:cubicBezTo>
                    <a:pt x="115893" y="1999464"/>
                    <a:pt x="98907" y="1960315"/>
                    <a:pt x="83862" y="1920339"/>
                  </a:cubicBezTo>
                  <a:cubicBezTo>
                    <a:pt x="69108" y="1880274"/>
                    <a:pt x="56005" y="1839657"/>
                    <a:pt x="45329" y="1798399"/>
                  </a:cubicBezTo>
                  <a:cubicBezTo>
                    <a:pt x="40281" y="1777771"/>
                    <a:pt x="35137" y="1757049"/>
                    <a:pt x="30963" y="1736238"/>
                  </a:cubicBezTo>
                  <a:lnTo>
                    <a:pt x="24655" y="1705064"/>
                  </a:lnTo>
                  <a:lnTo>
                    <a:pt x="19413" y="1673800"/>
                  </a:lnTo>
                  <a:cubicBezTo>
                    <a:pt x="5727" y="1590367"/>
                    <a:pt x="0" y="1506476"/>
                    <a:pt x="0" y="1423317"/>
                  </a:cubicBezTo>
                  <a:cubicBezTo>
                    <a:pt x="388" y="1259661"/>
                    <a:pt x="18539" y="1096004"/>
                    <a:pt x="53870" y="935280"/>
                  </a:cubicBezTo>
                  <a:cubicBezTo>
                    <a:pt x="89104" y="774649"/>
                    <a:pt x="143070" y="617135"/>
                    <a:pt x="215770" y="467689"/>
                  </a:cubicBezTo>
                  <a:cubicBezTo>
                    <a:pt x="288809" y="318243"/>
                    <a:pt x="378252" y="176659"/>
                    <a:pt x="480592" y="4396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2C02A9F7-5A86-41CD-98C2-5EE1CDE3A7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28916" y="0"/>
              <a:ext cx="3860037" cy="3776788"/>
            </a:xfrm>
            <a:custGeom>
              <a:avLst/>
              <a:gdLst>
                <a:gd name="connsiteX0" fmla="*/ 558050 w 3860037"/>
                <a:gd name="connsiteY0" fmla="*/ 0 h 3776788"/>
                <a:gd name="connsiteX1" fmla="*/ 1224060 w 3860037"/>
                <a:gd name="connsiteY1" fmla="*/ 0 h 3776788"/>
                <a:gd name="connsiteX2" fmla="*/ 1103279 w 3860037"/>
                <a:gd name="connsiteY2" fmla="*/ 106801 h 3776788"/>
                <a:gd name="connsiteX3" fmla="*/ 697005 w 3860037"/>
                <a:gd name="connsiteY3" fmla="*/ 633564 h 3776788"/>
                <a:gd name="connsiteX4" fmla="*/ 485409 w 3860037"/>
                <a:gd name="connsiteY4" fmla="*/ 1429020 h 3776788"/>
                <a:gd name="connsiteX5" fmla="*/ 835609 w 3860037"/>
                <a:gd name="connsiteY5" fmla="*/ 2167631 h 3776788"/>
                <a:gd name="connsiteX6" fmla="*/ 1012069 w 3860037"/>
                <a:gd name="connsiteY6" fmla="*/ 2402068 h 3776788"/>
                <a:gd name="connsiteX7" fmla="*/ 2667856 w 3860037"/>
                <a:gd name="connsiteY7" fmla="*/ 3318457 h 3776788"/>
                <a:gd name="connsiteX8" fmla="*/ 3757171 w 3860037"/>
                <a:gd name="connsiteY8" fmla="*/ 2876678 h 3776788"/>
                <a:gd name="connsiteX9" fmla="*/ 3860037 w 3860037"/>
                <a:gd name="connsiteY9" fmla="*/ 2801824 h 3776788"/>
                <a:gd name="connsiteX10" fmla="*/ 3860037 w 3860037"/>
                <a:gd name="connsiteY10" fmla="*/ 3372874 h 3776788"/>
                <a:gd name="connsiteX11" fmla="*/ 3694757 w 3860037"/>
                <a:gd name="connsiteY11" fmla="*/ 3476377 h 3776788"/>
                <a:gd name="connsiteX12" fmla="*/ 2667759 w 3860037"/>
                <a:gd name="connsiteY12" fmla="*/ 3776788 h 3776788"/>
                <a:gd name="connsiteX13" fmla="*/ 610425 w 3860037"/>
                <a:gd name="connsiteY13" fmla="*/ 2659336 h 3776788"/>
                <a:gd name="connsiteX14" fmla="*/ 0 w 3860037"/>
                <a:gd name="connsiteY14" fmla="*/ 1428928 h 3776788"/>
                <a:gd name="connsiteX15" fmla="*/ 405569 w 3860037"/>
                <a:gd name="connsiteY15" fmla="*/ 197288 h 3776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860037" h="3776788">
                  <a:moveTo>
                    <a:pt x="558050" y="0"/>
                  </a:moveTo>
                  <a:lnTo>
                    <a:pt x="1224060" y="0"/>
                  </a:lnTo>
                  <a:lnTo>
                    <a:pt x="1103279" y="106801"/>
                  </a:lnTo>
                  <a:cubicBezTo>
                    <a:pt x="936215" y="268568"/>
                    <a:pt x="800012" y="445084"/>
                    <a:pt x="697005" y="633564"/>
                  </a:cubicBezTo>
                  <a:cubicBezTo>
                    <a:pt x="556653" y="890464"/>
                    <a:pt x="485409" y="1158092"/>
                    <a:pt x="485409" y="1429020"/>
                  </a:cubicBezTo>
                  <a:cubicBezTo>
                    <a:pt x="485409" y="1701873"/>
                    <a:pt x="599069" y="1861221"/>
                    <a:pt x="835609" y="2167631"/>
                  </a:cubicBezTo>
                  <a:cubicBezTo>
                    <a:pt x="892682" y="2241529"/>
                    <a:pt x="951696" y="2317994"/>
                    <a:pt x="1012069" y="2402068"/>
                  </a:cubicBezTo>
                  <a:cubicBezTo>
                    <a:pt x="1473407" y="3044412"/>
                    <a:pt x="1968619" y="3318457"/>
                    <a:pt x="2667856" y="3318457"/>
                  </a:cubicBezTo>
                  <a:cubicBezTo>
                    <a:pt x="3069403" y="3318457"/>
                    <a:pt x="3377389" y="3147529"/>
                    <a:pt x="3757171" y="2876678"/>
                  </a:cubicBezTo>
                  <a:lnTo>
                    <a:pt x="3860037" y="2801824"/>
                  </a:lnTo>
                  <a:lnTo>
                    <a:pt x="3860037" y="3372874"/>
                  </a:lnTo>
                  <a:lnTo>
                    <a:pt x="3694757" y="3476377"/>
                  </a:lnTo>
                  <a:cubicBezTo>
                    <a:pt x="3392861" y="3653193"/>
                    <a:pt x="3067353" y="3776788"/>
                    <a:pt x="2667759" y="3776788"/>
                  </a:cubicBezTo>
                  <a:cubicBezTo>
                    <a:pt x="1719653" y="3776788"/>
                    <a:pt x="1104085" y="3346695"/>
                    <a:pt x="610425" y="2659336"/>
                  </a:cubicBezTo>
                  <a:cubicBezTo>
                    <a:pt x="314191" y="2246938"/>
                    <a:pt x="0" y="1964091"/>
                    <a:pt x="0" y="1428928"/>
                  </a:cubicBezTo>
                  <a:cubicBezTo>
                    <a:pt x="0" y="982968"/>
                    <a:pt x="151158" y="563404"/>
                    <a:pt x="405569" y="19728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88535FA6-8D15-4E17-B087-AD3D457117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28916" y="0"/>
              <a:ext cx="3860037" cy="3776788"/>
            </a:xfrm>
            <a:custGeom>
              <a:avLst/>
              <a:gdLst>
                <a:gd name="connsiteX0" fmla="*/ 558050 w 3860037"/>
                <a:gd name="connsiteY0" fmla="*/ 0 h 3776788"/>
                <a:gd name="connsiteX1" fmla="*/ 1370196 w 3860037"/>
                <a:gd name="connsiteY1" fmla="*/ 0 h 3776788"/>
                <a:gd name="connsiteX2" fmla="*/ 1343634 w 3860037"/>
                <a:gd name="connsiteY2" fmla="*/ 19644 h 3776788"/>
                <a:gd name="connsiteX3" fmla="*/ 783196 w 3860037"/>
                <a:gd name="connsiteY3" fmla="*/ 675555 h 3776788"/>
                <a:gd name="connsiteX4" fmla="*/ 582374 w 3860037"/>
                <a:gd name="connsiteY4" fmla="*/ 1429020 h 3776788"/>
                <a:gd name="connsiteX5" fmla="*/ 913939 w 3860037"/>
                <a:gd name="connsiteY5" fmla="*/ 2113629 h 3776788"/>
                <a:gd name="connsiteX6" fmla="*/ 1092340 w 3860037"/>
                <a:gd name="connsiteY6" fmla="*/ 2350634 h 3776788"/>
                <a:gd name="connsiteX7" fmla="*/ 1772941 w 3860037"/>
                <a:gd name="connsiteY7" fmla="*/ 3006913 h 3776788"/>
                <a:gd name="connsiteX8" fmla="*/ 2667759 w 3860037"/>
                <a:gd name="connsiteY8" fmla="*/ 3226772 h 3776788"/>
                <a:gd name="connsiteX9" fmla="*/ 3243339 w 3860037"/>
                <a:gd name="connsiteY9" fmla="*/ 3086769 h 3776788"/>
                <a:gd name="connsiteX10" fmla="*/ 3702873 w 3860037"/>
                <a:gd name="connsiteY10" fmla="*/ 2800709 h 3776788"/>
                <a:gd name="connsiteX11" fmla="*/ 3860037 w 3860037"/>
                <a:gd name="connsiteY11" fmla="*/ 2686097 h 3776788"/>
                <a:gd name="connsiteX12" fmla="*/ 3860037 w 3860037"/>
                <a:gd name="connsiteY12" fmla="*/ 3372874 h 3776788"/>
                <a:gd name="connsiteX13" fmla="*/ 3694757 w 3860037"/>
                <a:gd name="connsiteY13" fmla="*/ 3476377 h 3776788"/>
                <a:gd name="connsiteX14" fmla="*/ 2667759 w 3860037"/>
                <a:gd name="connsiteY14" fmla="*/ 3776788 h 3776788"/>
                <a:gd name="connsiteX15" fmla="*/ 610425 w 3860037"/>
                <a:gd name="connsiteY15" fmla="*/ 2659336 h 3776788"/>
                <a:gd name="connsiteX16" fmla="*/ 0 w 3860037"/>
                <a:gd name="connsiteY16" fmla="*/ 1428928 h 3776788"/>
                <a:gd name="connsiteX17" fmla="*/ 405569 w 3860037"/>
                <a:gd name="connsiteY17" fmla="*/ 197288 h 3776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860037" h="3776788">
                  <a:moveTo>
                    <a:pt x="558050" y="0"/>
                  </a:moveTo>
                  <a:lnTo>
                    <a:pt x="1370196" y="0"/>
                  </a:lnTo>
                  <a:lnTo>
                    <a:pt x="1343634" y="19644"/>
                  </a:lnTo>
                  <a:cubicBezTo>
                    <a:pt x="1106705" y="211357"/>
                    <a:pt x="912969" y="438184"/>
                    <a:pt x="783196" y="675555"/>
                  </a:cubicBezTo>
                  <a:cubicBezTo>
                    <a:pt x="649929" y="919345"/>
                    <a:pt x="582374" y="1172853"/>
                    <a:pt x="582374" y="1429020"/>
                  </a:cubicBezTo>
                  <a:cubicBezTo>
                    <a:pt x="582374" y="1673817"/>
                    <a:pt x="683999" y="1815838"/>
                    <a:pt x="913939" y="2113629"/>
                  </a:cubicBezTo>
                  <a:cubicBezTo>
                    <a:pt x="971497" y="2188169"/>
                    <a:pt x="1030996" y="2265275"/>
                    <a:pt x="1092340" y="2350634"/>
                  </a:cubicBezTo>
                  <a:cubicBezTo>
                    <a:pt x="1309274" y="2652643"/>
                    <a:pt x="1531839" y="2867368"/>
                    <a:pt x="1772941" y="3006913"/>
                  </a:cubicBezTo>
                  <a:cubicBezTo>
                    <a:pt x="2028506" y="3154891"/>
                    <a:pt x="2321246" y="3226772"/>
                    <a:pt x="2667759" y="3226772"/>
                  </a:cubicBezTo>
                  <a:cubicBezTo>
                    <a:pt x="2864407" y="3226772"/>
                    <a:pt x="3047273" y="3182305"/>
                    <a:pt x="3243339" y="3086769"/>
                  </a:cubicBezTo>
                  <a:cubicBezTo>
                    <a:pt x="3394318" y="3013193"/>
                    <a:pt x="3544153" y="2914345"/>
                    <a:pt x="3702873" y="2800709"/>
                  </a:cubicBezTo>
                  <a:lnTo>
                    <a:pt x="3860037" y="2686097"/>
                  </a:lnTo>
                  <a:lnTo>
                    <a:pt x="3860037" y="3372874"/>
                  </a:lnTo>
                  <a:lnTo>
                    <a:pt x="3694757" y="3476377"/>
                  </a:lnTo>
                  <a:cubicBezTo>
                    <a:pt x="3392861" y="3653193"/>
                    <a:pt x="3067353" y="3776788"/>
                    <a:pt x="2667759" y="3776788"/>
                  </a:cubicBezTo>
                  <a:cubicBezTo>
                    <a:pt x="1719653" y="3776788"/>
                    <a:pt x="1104085" y="3346695"/>
                    <a:pt x="610425" y="2659336"/>
                  </a:cubicBezTo>
                  <a:cubicBezTo>
                    <a:pt x="314191" y="2246938"/>
                    <a:pt x="0" y="1964091"/>
                    <a:pt x="0" y="1428928"/>
                  </a:cubicBezTo>
                  <a:cubicBezTo>
                    <a:pt x="0" y="982968"/>
                    <a:pt x="151158" y="563404"/>
                    <a:pt x="405569" y="19728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2912" y="2631616"/>
            <a:ext cx="8094949" cy="991630"/>
          </a:xfrm>
          <a:prstGeom prst="rect">
            <a:avLst/>
          </a:prstGeom>
        </p:spPr>
      </p:pic>
      <p:pic>
        <p:nvPicPr>
          <p:cNvPr id="2" name="object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32912" y="7479009"/>
            <a:ext cx="8094949" cy="54640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91909" y="1055884"/>
            <a:ext cx="5958101" cy="838215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67794" y="2212962"/>
            <a:ext cx="11583035" cy="85763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810260">
              <a:lnSpc>
                <a:spcPct val="111800"/>
              </a:lnSpc>
              <a:spcBef>
                <a:spcPts val="95"/>
              </a:spcBef>
            </a:pPr>
            <a:r>
              <a:rPr sz="2950" spc="60" dirty="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sz="295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135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95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90" dirty="0">
                <a:solidFill>
                  <a:srgbClr val="FFFFFF"/>
                </a:solidFill>
                <a:latin typeface="Arial MT"/>
                <a:cs typeface="Arial MT"/>
              </a:rPr>
              <a:t>data</a:t>
            </a:r>
            <a:r>
              <a:rPr sz="295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55" dirty="0">
                <a:solidFill>
                  <a:srgbClr val="FFFFFF"/>
                </a:solidFill>
                <a:latin typeface="Arial MT"/>
                <a:cs typeface="Arial MT"/>
              </a:rPr>
              <a:t>set,</a:t>
            </a:r>
            <a:r>
              <a:rPr sz="295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95" dirty="0">
                <a:solidFill>
                  <a:srgbClr val="FFFFFF"/>
                </a:solidFill>
                <a:latin typeface="Arial MT"/>
                <a:cs typeface="Arial MT"/>
              </a:rPr>
              <a:t>there</a:t>
            </a:r>
            <a:r>
              <a:rPr sz="295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dirty="0">
                <a:solidFill>
                  <a:srgbClr val="FFFFFF"/>
                </a:solidFill>
                <a:latin typeface="Arial MT"/>
                <a:cs typeface="Arial MT"/>
              </a:rPr>
              <a:t>are</a:t>
            </a:r>
            <a:r>
              <a:rPr sz="295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dirty="0">
                <a:solidFill>
                  <a:srgbClr val="FFFFFF"/>
                </a:solidFill>
                <a:latin typeface="Arial MT"/>
                <a:cs typeface="Arial MT"/>
              </a:rPr>
              <a:t>several</a:t>
            </a:r>
            <a:r>
              <a:rPr sz="295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125" dirty="0">
                <a:solidFill>
                  <a:srgbClr val="FFFFFF"/>
                </a:solidFill>
                <a:latin typeface="Arial MT"/>
                <a:cs typeface="Arial MT"/>
              </a:rPr>
              <a:t>different</a:t>
            </a:r>
            <a:r>
              <a:rPr sz="295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dirty="0">
                <a:solidFill>
                  <a:srgbClr val="FFFFFF"/>
                </a:solidFill>
                <a:latin typeface="Arial MT"/>
                <a:cs typeface="Arial MT"/>
              </a:rPr>
              <a:t>cases</a:t>
            </a:r>
            <a:r>
              <a:rPr sz="295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95" dirty="0">
                <a:solidFill>
                  <a:srgbClr val="FFFFFF"/>
                </a:solidFill>
                <a:latin typeface="Arial MT"/>
                <a:cs typeface="Arial MT"/>
              </a:rPr>
              <a:t>where</a:t>
            </a:r>
            <a:r>
              <a:rPr sz="295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110" dirty="0">
                <a:solidFill>
                  <a:srgbClr val="FFFFFF"/>
                </a:solidFill>
                <a:latin typeface="Arial MT"/>
                <a:cs typeface="Arial MT"/>
              </a:rPr>
              <a:t>the </a:t>
            </a:r>
            <a:r>
              <a:rPr sz="2950" spc="125" dirty="0">
                <a:solidFill>
                  <a:srgbClr val="FFFFFF"/>
                </a:solidFill>
                <a:latin typeface="Arial MT"/>
                <a:cs typeface="Arial MT"/>
              </a:rPr>
              <a:t>booster</a:t>
            </a:r>
            <a:r>
              <a:rPr sz="29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180" dirty="0">
                <a:solidFill>
                  <a:srgbClr val="FFFFFF"/>
                </a:solidFill>
                <a:latin typeface="Arial MT"/>
                <a:cs typeface="Arial MT"/>
              </a:rPr>
              <a:t>did</a:t>
            </a:r>
            <a:r>
              <a:rPr sz="29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160" dirty="0">
                <a:solidFill>
                  <a:srgbClr val="FFFFFF"/>
                </a:solidFill>
                <a:latin typeface="Arial MT"/>
                <a:cs typeface="Arial MT"/>
              </a:rPr>
              <a:t>not</a:t>
            </a:r>
            <a:r>
              <a:rPr sz="29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95" dirty="0">
                <a:solidFill>
                  <a:srgbClr val="FFFFFF"/>
                </a:solidFill>
                <a:latin typeface="Arial MT"/>
                <a:cs typeface="Arial MT"/>
              </a:rPr>
              <a:t>land</a:t>
            </a:r>
            <a:r>
              <a:rPr sz="29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60" dirty="0">
                <a:solidFill>
                  <a:srgbClr val="FFFFFF"/>
                </a:solidFill>
                <a:latin typeface="Arial MT"/>
                <a:cs typeface="Arial MT"/>
              </a:rPr>
              <a:t>successfully.</a:t>
            </a:r>
            <a:r>
              <a:rPr sz="29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95" dirty="0">
                <a:solidFill>
                  <a:srgbClr val="FFFFFF"/>
                </a:solidFill>
                <a:latin typeface="Arial MT"/>
                <a:cs typeface="Arial MT"/>
              </a:rPr>
              <a:t>Sometimes</a:t>
            </a:r>
            <a:r>
              <a:rPr sz="29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29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120" dirty="0">
                <a:solidFill>
                  <a:srgbClr val="FFFFFF"/>
                </a:solidFill>
                <a:latin typeface="Arial MT"/>
                <a:cs typeface="Arial MT"/>
              </a:rPr>
              <a:t>landing</a:t>
            </a:r>
            <a:r>
              <a:rPr sz="2950" spc="-25" dirty="0">
                <a:solidFill>
                  <a:srgbClr val="FFFFFF"/>
                </a:solidFill>
                <a:latin typeface="Arial MT"/>
                <a:cs typeface="Arial MT"/>
              </a:rPr>
              <a:t> was </a:t>
            </a:r>
            <a:r>
              <a:rPr sz="2950" spc="145" dirty="0">
                <a:solidFill>
                  <a:srgbClr val="FFFFFF"/>
                </a:solidFill>
                <a:latin typeface="Arial MT"/>
                <a:cs typeface="Arial MT"/>
              </a:rPr>
              <a:t>attempted</a:t>
            </a:r>
            <a:r>
              <a:rPr sz="29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190" dirty="0">
                <a:solidFill>
                  <a:srgbClr val="FFFFFF"/>
                </a:solidFill>
                <a:latin typeface="Arial MT"/>
                <a:cs typeface="Arial MT"/>
              </a:rPr>
              <a:t>but</a:t>
            </a:r>
            <a:r>
              <a:rPr sz="29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100" dirty="0">
                <a:solidFill>
                  <a:srgbClr val="FFFFFF"/>
                </a:solidFill>
                <a:latin typeface="Arial MT"/>
                <a:cs typeface="Arial MT"/>
              </a:rPr>
              <a:t>failed</a:t>
            </a:r>
            <a:r>
              <a:rPr sz="295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130" dirty="0">
                <a:solidFill>
                  <a:srgbClr val="FFFFFF"/>
                </a:solidFill>
                <a:latin typeface="Arial MT"/>
                <a:cs typeface="Arial MT"/>
              </a:rPr>
              <a:t>due</a:t>
            </a:r>
            <a:r>
              <a:rPr sz="29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180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29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dirty="0">
                <a:solidFill>
                  <a:srgbClr val="FFFFFF"/>
                </a:solidFill>
                <a:latin typeface="Arial MT"/>
                <a:cs typeface="Arial MT"/>
              </a:rPr>
              <a:t>an</a:t>
            </a:r>
            <a:r>
              <a:rPr sz="295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130" dirty="0">
                <a:solidFill>
                  <a:srgbClr val="FFFFFF"/>
                </a:solidFill>
                <a:latin typeface="Arial MT"/>
                <a:cs typeface="Arial MT"/>
              </a:rPr>
              <a:t>accident;</a:t>
            </a:r>
            <a:r>
              <a:rPr sz="29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125" dirty="0">
                <a:solidFill>
                  <a:srgbClr val="FFFFFF"/>
                </a:solidFill>
                <a:latin typeface="Arial MT"/>
                <a:cs typeface="Arial MT"/>
              </a:rPr>
              <a:t>for</a:t>
            </a:r>
            <a:r>
              <a:rPr sz="29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80" dirty="0">
                <a:solidFill>
                  <a:srgbClr val="FFFFFF"/>
                </a:solidFill>
                <a:latin typeface="Arial MT"/>
                <a:cs typeface="Arial MT"/>
              </a:rPr>
              <a:t>example,</a:t>
            </a:r>
            <a:r>
              <a:rPr sz="295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-20" dirty="0">
                <a:solidFill>
                  <a:srgbClr val="FFFFFF"/>
                </a:solidFill>
                <a:latin typeface="Arial MT"/>
                <a:cs typeface="Arial MT"/>
              </a:rPr>
              <a:t>True </a:t>
            </a:r>
            <a:r>
              <a:rPr sz="2950" spc="85" dirty="0">
                <a:solidFill>
                  <a:srgbClr val="FFFFFF"/>
                </a:solidFill>
                <a:latin typeface="Arial MT"/>
                <a:cs typeface="Arial MT"/>
              </a:rPr>
              <a:t>Ocean</a:t>
            </a:r>
            <a:r>
              <a:rPr sz="295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60" dirty="0">
                <a:solidFill>
                  <a:srgbClr val="FFFFFF"/>
                </a:solidFill>
                <a:latin typeface="Arial MT"/>
                <a:cs typeface="Arial MT"/>
              </a:rPr>
              <a:t>means</a:t>
            </a:r>
            <a:r>
              <a:rPr sz="295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135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95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85" dirty="0">
                <a:solidFill>
                  <a:srgbClr val="FFFFFF"/>
                </a:solidFill>
                <a:latin typeface="Arial MT"/>
                <a:cs typeface="Arial MT"/>
              </a:rPr>
              <a:t>mission</a:t>
            </a:r>
            <a:r>
              <a:rPr sz="295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160" dirty="0">
                <a:solidFill>
                  <a:srgbClr val="FFFFFF"/>
                </a:solidFill>
                <a:latin typeface="Arial MT"/>
                <a:cs typeface="Arial MT"/>
              </a:rPr>
              <a:t>outcome</a:t>
            </a:r>
            <a:r>
              <a:rPr sz="295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dirty="0">
                <a:solidFill>
                  <a:srgbClr val="FFFFFF"/>
                </a:solidFill>
                <a:latin typeface="Arial MT"/>
                <a:cs typeface="Arial MT"/>
              </a:rPr>
              <a:t>was</a:t>
            </a:r>
            <a:r>
              <a:rPr sz="295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85" dirty="0">
                <a:solidFill>
                  <a:srgbClr val="FFFFFF"/>
                </a:solidFill>
                <a:latin typeface="Arial MT"/>
                <a:cs typeface="Arial MT"/>
              </a:rPr>
              <a:t>successfully</a:t>
            </a:r>
            <a:r>
              <a:rPr sz="295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105" dirty="0">
                <a:solidFill>
                  <a:srgbClr val="FFFFFF"/>
                </a:solidFill>
                <a:latin typeface="Arial MT"/>
                <a:cs typeface="Arial MT"/>
              </a:rPr>
              <a:t>landed </a:t>
            </a:r>
            <a:r>
              <a:rPr sz="2950" spc="180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295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295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95" dirty="0">
                <a:solidFill>
                  <a:srgbClr val="FFFFFF"/>
                </a:solidFill>
                <a:latin typeface="Arial MT"/>
                <a:cs typeface="Arial MT"/>
              </a:rPr>
              <a:t>speci</a:t>
            </a:r>
            <a:r>
              <a:rPr sz="2950" spc="95" dirty="0">
                <a:solidFill>
                  <a:srgbClr val="FFFFFF"/>
                </a:solidFill>
                <a:latin typeface="Times New Roman"/>
                <a:cs typeface="Times New Roman"/>
              </a:rPr>
              <a:t>f</a:t>
            </a:r>
            <a:r>
              <a:rPr sz="2950" spc="95" dirty="0">
                <a:solidFill>
                  <a:srgbClr val="FFFFFF"/>
                </a:solidFill>
                <a:latin typeface="Arial MT"/>
                <a:cs typeface="Arial MT"/>
              </a:rPr>
              <a:t>ic</a:t>
            </a:r>
            <a:r>
              <a:rPr sz="295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120" dirty="0">
                <a:solidFill>
                  <a:srgbClr val="FFFFFF"/>
                </a:solidFill>
                <a:latin typeface="Arial MT"/>
                <a:cs typeface="Arial MT"/>
              </a:rPr>
              <a:t>region</a:t>
            </a:r>
            <a:r>
              <a:rPr sz="295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170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295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135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95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95" dirty="0">
                <a:solidFill>
                  <a:srgbClr val="FFFFFF"/>
                </a:solidFill>
                <a:latin typeface="Arial MT"/>
                <a:cs typeface="Arial MT"/>
              </a:rPr>
              <a:t>ocean</a:t>
            </a:r>
            <a:r>
              <a:rPr sz="295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120" dirty="0">
                <a:solidFill>
                  <a:srgbClr val="FFFFFF"/>
                </a:solidFill>
                <a:latin typeface="Arial MT"/>
                <a:cs typeface="Arial MT"/>
              </a:rPr>
              <a:t>while</a:t>
            </a:r>
            <a:r>
              <a:rPr sz="295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-10" dirty="0">
                <a:solidFill>
                  <a:srgbClr val="FFFFFF"/>
                </a:solidFill>
                <a:latin typeface="Arial MT"/>
                <a:cs typeface="Arial MT"/>
              </a:rPr>
              <a:t>False</a:t>
            </a:r>
            <a:r>
              <a:rPr sz="295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85" dirty="0">
                <a:solidFill>
                  <a:srgbClr val="FFFFFF"/>
                </a:solidFill>
                <a:latin typeface="Arial MT"/>
                <a:cs typeface="Arial MT"/>
              </a:rPr>
              <a:t>Ocean</a:t>
            </a:r>
            <a:r>
              <a:rPr sz="295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50" dirty="0">
                <a:solidFill>
                  <a:srgbClr val="FFFFFF"/>
                </a:solidFill>
                <a:latin typeface="Arial MT"/>
                <a:cs typeface="Arial MT"/>
              </a:rPr>
              <a:t>means </a:t>
            </a:r>
            <a:r>
              <a:rPr sz="2950" spc="135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9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85" dirty="0">
                <a:solidFill>
                  <a:srgbClr val="FFFFFF"/>
                </a:solidFill>
                <a:latin typeface="Arial MT"/>
                <a:cs typeface="Arial MT"/>
              </a:rPr>
              <a:t>mission</a:t>
            </a:r>
            <a:r>
              <a:rPr sz="29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160" dirty="0">
                <a:solidFill>
                  <a:srgbClr val="FFFFFF"/>
                </a:solidFill>
                <a:latin typeface="Arial MT"/>
                <a:cs typeface="Arial MT"/>
              </a:rPr>
              <a:t>outcome</a:t>
            </a:r>
            <a:r>
              <a:rPr sz="29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dirty="0">
                <a:solidFill>
                  <a:srgbClr val="FFFFFF"/>
                </a:solidFill>
                <a:latin typeface="Arial MT"/>
                <a:cs typeface="Arial MT"/>
              </a:rPr>
              <a:t>was</a:t>
            </a:r>
            <a:r>
              <a:rPr sz="29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90" dirty="0">
                <a:solidFill>
                  <a:srgbClr val="FFFFFF"/>
                </a:solidFill>
                <a:latin typeface="Arial MT"/>
                <a:cs typeface="Arial MT"/>
              </a:rPr>
              <a:t>unsuccessfully</a:t>
            </a:r>
            <a:r>
              <a:rPr sz="29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114" dirty="0">
                <a:solidFill>
                  <a:srgbClr val="FFFFFF"/>
                </a:solidFill>
                <a:latin typeface="Arial MT"/>
                <a:cs typeface="Arial MT"/>
              </a:rPr>
              <a:t>landed</a:t>
            </a:r>
            <a:r>
              <a:rPr sz="29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180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29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29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75" dirty="0">
                <a:solidFill>
                  <a:srgbClr val="FFFFFF"/>
                </a:solidFill>
                <a:latin typeface="Arial MT"/>
                <a:cs typeface="Arial MT"/>
              </a:rPr>
              <a:t>speci</a:t>
            </a:r>
            <a:r>
              <a:rPr sz="2950" spc="75" dirty="0">
                <a:solidFill>
                  <a:srgbClr val="FFFFFF"/>
                </a:solidFill>
                <a:latin typeface="Times New Roman"/>
                <a:cs typeface="Times New Roman"/>
              </a:rPr>
              <a:t>f</a:t>
            </a:r>
            <a:r>
              <a:rPr sz="2950" spc="75" dirty="0">
                <a:solidFill>
                  <a:srgbClr val="FFFFFF"/>
                </a:solidFill>
                <a:latin typeface="Arial MT"/>
                <a:cs typeface="Arial MT"/>
              </a:rPr>
              <a:t>ic </a:t>
            </a:r>
            <a:r>
              <a:rPr sz="2950" spc="120" dirty="0">
                <a:solidFill>
                  <a:srgbClr val="FFFFFF"/>
                </a:solidFill>
                <a:latin typeface="Arial MT"/>
                <a:cs typeface="Arial MT"/>
              </a:rPr>
              <a:t>region</a:t>
            </a:r>
            <a:r>
              <a:rPr sz="29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170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29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135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9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75" dirty="0">
                <a:solidFill>
                  <a:srgbClr val="FFFFFF"/>
                </a:solidFill>
                <a:latin typeface="Arial MT"/>
                <a:cs typeface="Arial MT"/>
              </a:rPr>
              <a:t>ocean.</a:t>
            </a:r>
            <a:r>
              <a:rPr sz="29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dirty="0">
                <a:solidFill>
                  <a:srgbClr val="FFFFFF"/>
                </a:solidFill>
                <a:latin typeface="Arial MT"/>
                <a:cs typeface="Arial MT"/>
              </a:rPr>
              <a:t>True</a:t>
            </a:r>
            <a:r>
              <a:rPr sz="29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-175" dirty="0">
                <a:solidFill>
                  <a:srgbClr val="FFFFFF"/>
                </a:solidFill>
                <a:latin typeface="Arial MT"/>
                <a:cs typeface="Arial MT"/>
              </a:rPr>
              <a:t>RTLS</a:t>
            </a:r>
            <a:r>
              <a:rPr sz="29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60" dirty="0">
                <a:solidFill>
                  <a:srgbClr val="FFFFFF"/>
                </a:solidFill>
                <a:latin typeface="Arial MT"/>
                <a:cs typeface="Arial MT"/>
              </a:rPr>
              <a:t>means</a:t>
            </a:r>
            <a:r>
              <a:rPr sz="29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135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9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85" dirty="0">
                <a:solidFill>
                  <a:srgbClr val="FFFFFF"/>
                </a:solidFill>
                <a:latin typeface="Arial MT"/>
                <a:cs typeface="Arial MT"/>
              </a:rPr>
              <a:t>mission</a:t>
            </a:r>
            <a:r>
              <a:rPr sz="29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150" dirty="0">
                <a:solidFill>
                  <a:srgbClr val="FFFFFF"/>
                </a:solidFill>
                <a:latin typeface="Arial MT"/>
                <a:cs typeface="Arial MT"/>
              </a:rPr>
              <a:t>outcome </a:t>
            </a:r>
            <a:r>
              <a:rPr sz="2950" dirty="0">
                <a:solidFill>
                  <a:srgbClr val="FFFFFF"/>
                </a:solidFill>
                <a:latin typeface="Arial MT"/>
                <a:cs typeface="Arial MT"/>
              </a:rPr>
              <a:t>was</a:t>
            </a:r>
            <a:r>
              <a:rPr sz="295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85" dirty="0">
                <a:solidFill>
                  <a:srgbClr val="FFFFFF"/>
                </a:solidFill>
                <a:latin typeface="Arial MT"/>
                <a:cs typeface="Arial MT"/>
              </a:rPr>
              <a:t>successfully</a:t>
            </a:r>
            <a:r>
              <a:rPr sz="295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114" dirty="0">
                <a:solidFill>
                  <a:srgbClr val="FFFFFF"/>
                </a:solidFill>
                <a:latin typeface="Arial MT"/>
                <a:cs typeface="Arial MT"/>
              </a:rPr>
              <a:t>landed</a:t>
            </a:r>
            <a:r>
              <a:rPr sz="295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180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295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295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145" dirty="0">
                <a:solidFill>
                  <a:srgbClr val="FFFFFF"/>
                </a:solidFill>
                <a:latin typeface="Arial MT"/>
                <a:cs typeface="Arial MT"/>
              </a:rPr>
              <a:t>ground</a:t>
            </a:r>
            <a:r>
              <a:rPr sz="295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130" dirty="0">
                <a:solidFill>
                  <a:srgbClr val="FFFFFF"/>
                </a:solidFill>
                <a:latin typeface="Arial MT"/>
                <a:cs typeface="Arial MT"/>
              </a:rPr>
              <a:t>pad</a:t>
            </a:r>
            <a:r>
              <a:rPr sz="295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-10" dirty="0">
                <a:solidFill>
                  <a:srgbClr val="FFFFFF"/>
                </a:solidFill>
                <a:latin typeface="Arial MT"/>
                <a:cs typeface="Arial MT"/>
              </a:rPr>
              <a:t>False</a:t>
            </a:r>
            <a:r>
              <a:rPr sz="295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-175" dirty="0">
                <a:solidFill>
                  <a:srgbClr val="FFFFFF"/>
                </a:solidFill>
                <a:latin typeface="Arial MT"/>
                <a:cs typeface="Arial MT"/>
              </a:rPr>
              <a:t>RTLS</a:t>
            </a:r>
            <a:r>
              <a:rPr sz="295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50" dirty="0">
                <a:solidFill>
                  <a:srgbClr val="FFFFFF"/>
                </a:solidFill>
                <a:latin typeface="Arial MT"/>
                <a:cs typeface="Arial MT"/>
              </a:rPr>
              <a:t>means </a:t>
            </a:r>
            <a:r>
              <a:rPr sz="2950" spc="135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9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85" dirty="0">
                <a:solidFill>
                  <a:srgbClr val="FFFFFF"/>
                </a:solidFill>
                <a:latin typeface="Arial MT"/>
                <a:cs typeface="Arial MT"/>
              </a:rPr>
              <a:t>mission</a:t>
            </a:r>
            <a:r>
              <a:rPr sz="29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160" dirty="0">
                <a:solidFill>
                  <a:srgbClr val="FFFFFF"/>
                </a:solidFill>
                <a:latin typeface="Arial MT"/>
                <a:cs typeface="Arial MT"/>
              </a:rPr>
              <a:t>outcome</a:t>
            </a:r>
            <a:r>
              <a:rPr sz="29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dirty="0">
                <a:solidFill>
                  <a:srgbClr val="FFFFFF"/>
                </a:solidFill>
                <a:latin typeface="Arial MT"/>
                <a:cs typeface="Arial MT"/>
              </a:rPr>
              <a:t>was</a:t>
            </a:r>
            <a:r>
              <a:rPr sz="29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90" dirty="0">
                <a:solidFill>
                  <a:srgbClr val="FFFFFF"/>
                </a:solidFill>
                <a:latin typeface="Arial MT"/>
                <a:cs typeface="Arial MT"/>
              </a:rPr>
              <a:t>unsuccessfully</a:t>
            </a:r>
            <a:r>
              <a:rPr sz="29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114" dirty="0">
                <a:solidFill>
                  <a:srgbClr val="FFFFFF"/>
                </a:solidFill>
                <a:latin typeface="Arial MT"/>
                <a:cs typeface="Arial MT"/>
              </a:rPr>
              <a:t>landed</a:t>
            </a:r>
            <a:r>
              <a:rPr sz="29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180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29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29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135" dirty="0">
                <a:solidFill>
                  <a:srgbClr val="FFFFFF"/>
                </a:solidFill>
                <a:latin typeface="Arial MT"/>
                <a:cs typeface="Arial MT"/>
              </a:rPr>
              <a:t>ground </a:t>
            </a:r>
            <a:r>
              <a:rPr sz="2950" dirty="0">
                <a:solidFill>
                  <a:srgbClr val="FFFFFF"/>
                </a:solidFill>
                <a:latin typeface="Arial MT"/>
                <a:cs typeface="Arial MT"/>
              </a:rPr>
              <a:t>pad.True</a:t>
            </a:r>
            <a:r>
              <a:rPr sz="29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-60" dirty="0">
                <a:solidFill>
                  <a:srgbClr val="FFFFFF"/>
                </a:solidFill>
                <a:latin typeface="Arial MT"/>
                <a:cs typeface="Arial MT"/>
              </a:rPr>
              <a:t>ASDS</a:t>
            </a:r>
            <a:r>
              <a:rPr sz="29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60" dirty="0">
                <a:solidFill>
                  <a:srgbClr val="FFFFFF"/>
                </a:solidFill>
                <a:latin typeface="Arial MT"/>
                <a:cs typeface="Arial MT"/>
              </a:rPr>
              <a:t>means</a:t>
            </a:r>
            <a:r>
              <a:rPr sz="29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135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9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85" dirty="0">
                <a:solidFill>
                  <a:srgbClr val="FFFFFF"/>
                </a:solidFill>
                <a:latin typeface="Arial MT"/>
                <a:cs typeface="Arial MT"/>
              </a:rPr>
              <a:t>mission</a:t>
            </a:r>
            <a:r>
              <a:rPr sz="29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160" dirty="0">
                <a:solidFill>
                  <a:srgbClr val="FFFFFF"/>
                </a:solidFill>
                <a:latin typeface="Arial MT"/>
                <a:cs typeface="Arial MT"/>
              </a:rPr>
              <a:t>outcome</a:t>
            </a:r>
            <a:r>
              <a:rPr sz="29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dirty="0">
                <a:solidFill>
                  <a:srgbClr val="FFFFFF"/>
                </a:solidFill>
                <a:latin typeface="Arial MT"/>
                <a:cs typeface="Arial MT"/>
              </a:rPr>
              <a:t>was</a:t>
            </a:r>
            <a:r>
              <a:rPr sz="29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75" dirty="0">
                <a:solidFill>
                  <a:srgbClr val="FFFFFF"/>
                </a:solidFill>
                <a:latin typeface="Arial MT"/>
                <a:cs typeface="Arial MT"/>
              </a:rPr>
              <a:t>successfully </a:t>
            </a:r>
            <a:r>
              <a:rPr sz="2950" spc="114" dirty="0">
                <a:solidFill>
                  <a:srgbClr val="FFFFFF"/>
                </a:solidFill>
                <a:latin typeface="Arial MT"/>
                <a:cs typeface="Arial MT"/>
              </a:rPr>
              <a:t>landed</a:t>
            </a:r>
            <a:r>
              <a:rPr sz="2950" spc="-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130" dirty="0">
                <a:solidFill>
                  <a:srgbClr val="FFFFFF"/>
                </a:solidFill>
                <a:latin typeface="Arial MT"/>
                <a:cs typeface="Arial MT"/>
              </a:rPr>
              <a:t>on</a:t>
            </a:r>
            <a:r>
              <a:rPr sz="2950" spc="-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2950" spc="-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114" dirty="0">
                <a:solidFill>
                  <a:srgbClr val="FFFFFF"/>
                </a:solidFill>
                <a:latin typeface="Arial MT"/>
                <a:cs typeface="Arial MT"/>
              </a:rPr>
              <a:t>drone</a:t>
            </a:r>
            <a:r>
              <a:rPr sz="2950" spc="-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90" dirty="0">
                <a:solidFill>
                  <a:srgbClr val="FFFFFF"/>
                </a:solidFill>
                <a:latin typeface="Arial MT"/>
                <a:cs typeface="Arial MT"/>
              </a:rPr>
              <a:t>ship</a:t>
            </a:r>
            <a:r>
              <a:rPr sz="2950" spc="-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-10" dirty="0">
                <a:solidFill>
                  <a:srgbClr val="FFFFFF"/>
                </a:solidFill>
                <a:latin typeface="Arial MT"/>
                <a:cs typeface="Arial MT"/>
              </a:rPr>
              <a:t>False</a:t>
            </a:r>
            <a:r>
              <a:rPr sz="2950" spc="-60" dirty="0">
                <a:solidFill>
                  <a:srgbClr val="FFFFFF"/>
                </a:solidFill>
                <a:latin typeface="Arial MT"/>
                <a:cs typeface="Arial MT"/>
              </a:rPr>
              <a:t> ASDS </a:t>
            </a:r>
            <a:r>
              <a:rPr sz="2950" spc="60" dirty="0">
                <a:solidFill>
                  <a:srgbClr val="FFFFFF"/>
                </a:solidFill>
                <a:latin typeface="Arial MT"/>
                <a:cs typeface="Arial MT"/>
              </a:rPr>
              <a:t>means</a:t>
            </a:r>
            <a:r>
              <a:rPr sz="2950" spc="-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135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950" spc="-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75" dirty="0">
                <a:solidFill>
                  <a:srgbClr val="FFFFFF"/>
                </a:solidFill>
                <a:latin typeface="Arial MT"/>
                <a:cs typeface="Arial MT"/>
              </a:rPr>
              <a:t>mission </a:t>
            </a:r>
            <a:r>
              <a:rPr sz="2950" spc="160" dirty="0">
                <a:solidFill>
                  <a:srgbClr val="FFFFFF"/>
                </a:solidFill>
                <a:latin typeface="Arial MT"/>
                <a:cs typeface="Arial MT"/>
              </a:rPr>
              <a:t>outcome</a:t>
            </a:r>
            <a:r>
              <a:rPr sz="29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dirty="0">
                <a:solidFill>
                  <a:srgbClr val="FFFFFF"/>
                </a:solidFill>
                <a:latin typeface="Arial MT"/>
                <a:cs typeface="Arial MT"/>
              </a:rPr>
              <a:t>was</a:t>
            </a:r>
            <a:r>
              <a:rPr sz="29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90" dirty="0">
                <a:solidFill>
                  <a:srgbClr val="FFFFFF"/>
                </a:solidFill>
                <a:latin typeface="Arial MT"/>
                <a:cs typeface="Arial MT"/>
              </a:rPr>
              <a:t>unsuccessfully</a:t>
            </a:r>
            <a:r>
              <a:rPr sz="29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114" dirty="0">
                <a:solidFill>
                  <a:srgbClr val="FFFFFF"/>
                </a:solidFill>
                <a:latin typeface="Arial MT"/>
                <a:cs typeface="Arial MT"/>
              </a:rPr>
              <a:t>landed</a:t>
            </a:r>
            <a:r>
              <a:rPr sz="29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130" dirty="0">
                <a:solidFill>
                  <a:srgbClr val="FFFFFF"/>
                </a:solidFill>
                <a:latin typeface="Arial MT"/>
                <a:cs typeface="Arial MT"/>
              </a:rPr>
              <a:t>on</a:t>
            </a:r>
            <a:r>
              <a:rPr sz="29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29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114" dirty="0">
                <a:solidFill>
                  <a:srgbClr val="FFFFFF"/>
                </a:solidFill>
                <a:latin typeface="Arial MT"/>
                <a:cs typeface="Arial MT"/>
              </a:rPr>
              <a:t>drone</a:t>
            </a:r>
            <a:r>
              <a:rPr sz="29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55" dirty="0">
                <a:solidFill>
                  <a:srgbClr val="FFFFFF"/>
                </a:solidFill>
                <a:latin typeface="Arial MT"/>
                <a:cs typeface="Arial MT"/>
              </a:rPr>
              <a:t>ship.</a:t>
            </a:r>
            <a:endParaRPr sz="2950">
              <a:latin typeface="Arial MT"/>
              <a:cs typeface="Arial MT"/>
            </a:endParaRPr>
          </a:p>
          <a:p>
            <a:pPr marL="12700" marR="958850" algn="just">
              <a:lnSpc>
                <a:spcPct val="111800"/>
              </a:lnSpc>
              <a:spcBef>
                <a:spcPts val="1980"/>
              </a:spcBef>
            </a:pPr>
            <a:r>
              <a:rPr sz="2950" dirty="0">
                <a:solidFill>
                  <a:srgbClr val="FFFFFF"/>
                </a:solidFill>
                <a:latin typeface="Arial MT"/>
                <a:cs typeface="Arial MT"/>
              </a:rPr>
              <a:t>We</a:t>
            </a:r>
            <a:r>
              <a:rPr sz="29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95" dirty="0">
                <a:solidFill>
                  <a:srgbClr val="FFFFFF"/>
                </a:solidFill>
                <a:latin typeface="Arial MT"/>
                <a:cs typeface="Arial MT"/>
              </a:rPr>
              <a:t>mainly</a:t>
            </a:r>
            <a:r>
              <a:rPr sz="29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125" dirty="0">
                <a:solidFill>
                  <a:srgbClr val="FFFFFF"/>
                </a:solidFill>
                <a:latin typeface="Arial MT"/>
                <a:cs typeface="Arial MT"/>
              </a:rPr>
              <a:t>convert</a:t>
            </a:r>
            <a:r>
              <a:rPr sz="295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100" dirty="0">
                <a:solidFill>
                  <a:srgbClr val="FFFFFF"/>
                </a:solidFill>
                <a:latin typeface="Arial MT"/>
                <a:cs typeface="Arial MT"/>
              </a:rPr>
              <a:t>those</a:t>
            </a:r>
            <a:r>
              <a:rPr sz="29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135" dirty="0">
                <a:solidFill>
                  <a:srgbClr val="FFFFFF"/>
                </a:solidFill>
                <a:latin typeface="Arial MT"/>
                <a:cs typeface="Arial MT"/>
              </a:rPr>
              <a:t>outcomes</a:t>
            </a:r>
            <a:r>
              <a:rPr sz="295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150" dirty="0">
                <a:solidFill>
                  <a:srgbClr val="FFFFFF"/>
                </a:solidFill>
                <a:latin typeface="Arial MT"/>
                <a:cs typeface="Arial MT"/>
              </a:rPr>
              <a:t>into</a:t>
            </a:r>
            <a:r>
              <a:rPr sz="29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55" dirty="0">
                <a:solidFill>
                  <a:srgbClr val="FFFFFF"/>
                </a:solidFill>
                <a:latin typeface="Arial MT"/>
                <a:cs typeface="Arial MT"/>
              </a:rPr>
              <a:t>Training</a:t>
            </a:r>
            <a:r>
              <a:rPr sz="29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dirty="0">
                <a:solidFill>
                  <a:srgbClr val="FFFFFF"/>
                </a:solidFill>
                <a:latin typeface="Arial MT"/>
                <a:cs typeface="Arial MT"/>
              </a:rPr>
              <a:t>Labels</a:t>
            </a:r>
            <a:r>
              <a:rPr sz="295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135" dirty="0">
                <a:solidFill>
                  <a:srgbClr val="FFFFFF"/>
                </a:solidFill>
                <a:latin typeface="Arial MT"/>
                <a:cs typeface="Arial MT"/>
              </a:rPr>
              <a:t>with </a:t>
            </a:r>
            <a:r>
              <a:rPr sz="2950" dirty="0">
                <a:solidFill>
                  <a:srgbClr val="FFFFFF"/>
                </a:solidFill>
                <a:latin typeface="Arial MT"/>
                <a:cs typeface="Arial MT"/>
              </a:rPr>
              <a:t>“1”</a:t>
            </a:r>
            <a:r>
              <a:rPr sz="29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60" dirty="0">
                <a:solidFill>
                  <a:srgbClr val="FFFFFF"/>
                </a:solidFill>
                <a:latin typeface="Arial MT"/>
                <a:cs typeface="Arial MT"/>
              </a:rPr>
              <a:t>means</a:t>
            </a:r>
            <a:r>
              <a:rPr sz="29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135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9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125" dirty="0">
                <a:solidFill>
                  <a:srgbClr val="FFFFFF"/>
                </a:solidFill>
                <a:latin typeface="Arial MT"/>
                <a:cs typeface="Arial MT"/>
              </a:rPr>
              <a:t>booster</a:t>
            </a:r>
            <a:r>
              <a:rPr sz="29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85" dirty="0">
                <a:solidFill>
                  <a:srgbClr val="FFFFFF"/>
                </a:solidFill>
                <a:latin typeface="Arial MT"/>
                <a:cs typeface="Arial MT"/>
              </a:rPr>
              <a:t>successfully</a:t>
            </a:r>
            <a:r>
              <a:rPr sz="29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95" dirty="0">
                <a:solidFill>
                  <a:srgbClr val="FFFFFF"/>
                </a:solidFill>
                <a:latin typeface="Arial MT"/>
                <a:cs typeface="Arial MT"/>
              </a:rPr>
              <a:t>landed,</a:t>
            </a:r>
            <a:r>
              <a:rPr sz="29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265" dirty="0">
                <a:solidFill>
                  <a:srgbClr val="FFFFFF"/>
                </a:solidFill>
                <a:latin typeface="Arial MT"/>
                <a:cs typeface="Arial MT"/>
              </a:rPr>
              <a:t>“0”</a:t>
            </a:r>
            <a:r>
              <a:rPr sz="29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60" dirty="0">
                <a:solidFill>
                  <a:srgbClr val="FFFFFF"/>
                </a:solidFill>
                <a:latin typeface="Arial MT"/>
                <a:cs typeface="Arial MT"/>
              </a:rPr>
              <a:t>means</a:t>
            </a:r>
            <a:r>
              <a:rPr sz="29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160" dirty="0">
                <a:solidFill>
                  <a:srgbClr val="FFFFFF"/>
                </a:solidFill>
                <a:latin typeface="Arial MT"/>
                <a:cs typeface="Arial MT"/>
              </a:rPr>
              <a:t>it</a:t>
            </a:r>
            <a:r>
              <a:rPr sz="29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-25" dirty="0">
                <a:solidFill>
                  <a:srgbClr val="FFFFFF"/>
                </a:solidFill>
                <a:latin typeface="Arial MT"/>
                <a:cs typeface="Arial MT"/>
              </a:rPr>
              <a:t>was </a:t>
            </a:r>
            <a:r>
              <a:rPr sz="2950" spc="75" dirty="0">
                <a:solidFill>
                  <a:srgbClr val="FFFFFF"/>
                </a:solidFill>
                <a:latin typeface="Arial MT"/>
                <a:cs typeface="Arial MT"/>
              </a:rPr>
              <a:t>unsuccessful.</a:t>
            </a:r>
            <a:endParaRPr sz="2950">
              <a:latin typeface="Arial MT"/>
              <a:cs typeface="Arial MT"/>
            </a:endParaRPr>
          </a:p>
          <a:p>
            <a:pPr marL="6597650">
              <a:lnSpc>
                <a:spcPct val="100000"/>
              </a:lnSpc>
              <a:spcBef>
                <a:spcPts val="2445"/>
              </a:spcBef>
            </a:pPr>
            <a:r>
              <a:rPr sz="2950" u="sng" spc="11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</a:rPr>
              <a:t>GitHub</a:t>
            </a:r>
            <a:r>
              <a:rPr sz="2950" u="sng" spc="-5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</a:rPr>
              <a:t> </a:t>
            </a:r>
            <a:r>
              <a:rPr sz="2950" u="sng" spc="-7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</a:rPr>
              <a:t>URL:</a:t>
            </a:r>
            <a:r>
              <a:rPr sz="2950" u="sng" spc="-4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</a:rPr>
              <a:t> </a:t>
            </a:r>
            <a:r>
              <a:rPr sz="2950" u="sng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</a:rPr>
              <a:t>Data</a:t>
            </a:r>
            <a:r>
              <a:rPr sz="2950" u="sng" spc="-4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</a:rPr>
              <a:t> </a:t>
            </a:r>
            <a:r>
              <a:rPr sz="2950" u="sng" spc="8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</a:rPr>
              <a:t>Wrangling</a:t>
            </a:r>
            <a:endParaRPr sz="2950">
              <a:latin typeface="Arial MT"/>
              <a:cs typeface="Arial MT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2355758" y="2326761"/>
            <a:ext cx="6701155" cy="1047115"/>
          </a:xfrm>
          <a:custGeom>
            <a:avLst/>
            <a:gdLst/>
            <a:ahLst/>
            <a:cxnLst/>
            <a:rect l="l" t="t" r="r" b="b"/>
            <a:pathLst>
              <a:path w="6701155" h="1047114">
                <a:moveTo>
                  <a:pt x="6199236" y="0"/>
                </a:moveTo>
                <a:lnTo>
                  <a:pt x="501902" y="0"/>
                </a:lnTo>
                <a:lnTo>
                  <a:pt x="433018" y="113"/>
                </a:lnTo>
                <a:lnTo>
                  <a:pt x="373136" y="911"/>
                </a:lnTo>
                <a:lnTo>
                  <a:pt x="321439" y="3075"/>
                </a:lnTo>
                <a:lnTo>
                  <a:pt x="277107" y="7289"/>
                </a:lnTo>
                <a:lnTo>
                  <a:pt x="239324" y="14236"/>
                </a:lnTo>
                <a:lnTo>
                  <a:pt x="158609" y="47328"/>
                </a:lnTo>
                <a:lnTo>
                  <a:pt x="115136" y="77832"/>
                </a:lnTo>
                <a:lnTo>
                  <a:pt x="77716" y="115251"/>
                </a:lnTo>
                <a:lnTo>
                  <a:pt x="47210" y="158722"/>
                </a:lnTo>
                <a:lnTo>
                  <a:pt x="24482" y="207383"/>
                </a:lnTo>
                <a:lnTo>
                  <a:pt x="7173" y="277222"/>
                </a:lnTo>
                <a:lnTo>
                  <a:pt x="2960" y="321553"/>
                </a:lnTo>
                <a:lnTo>
                  <a:pt x="797" y="373250"/>
                </a:lnTo>
                <a:lnTo>
                  <a:pt x="0" y="433132"/>
                </a:lnTo>
                <a:lnTo>
                  <a:pt x="0" y="613956"/>
                </a:lnTo>
                <a:lnTo>
                  <a:pt x="797" y="673837"/>
                </a:lnTo>
                <a:lnTo>
                  <a:pt x="2960" y="725534"/>
                </a:lnTo>
                <a:lnTo>
                  <a:pt x="7173" y="769865"/>
                </a:lnTo>
                <a:lnTo>
                  <a:pt x="14119" y="807649"/>
                </a:lnTo>
                <a:lnTo>
                  <a:pt x="47210" y="888365"/>
                </a:lnTo>
                <a:lnTo>
                  <a:pt x="77716" y="931836"/>
                </a:lnTo>
                <a:lnTo>
                  <a:pt x="115136" y="969255"/>
                </a:lnTo>
                <a:lnTo>
                  <a:pt x="158609" y="999760"/>
                </a:lnTo>
                <a:lnTo>
                  <a:pt x="207272" y="1022487"/>
                </a:lnTo>
                <a:lnTo>
                  <a:pt x="277107" y="1039799"/>
                </a:lnTo>
                <a:lnTo>
                  <a:pt x="321439" y="1044013"/>
                </a:lnTo>
                <a:lnTo>
                  <a:pt x="373136" y="1046177"/>
                </a:lnTo>
                <a:lnTo>
                  <a:pt x="433018" y="1046974"/>
                </a:lnTo>
                <a:lnTo>
                  <a:pt x="501902" y="1047088"/>
                </a:lnTo>
                <a:lnTo>
                  <a:pt x="6199236" y="1047088"/>
                </a:lnTo>
                <a:lnTo>
                  <a:pt x="6268120" y="1046974"/>
                </a:lnTo>
                <a:lnTo>
                  <a:pt x="6328002" y="1046177"/>
                </a:lnTo>
                <a:lnTo>
                  <a:pt x="6379699" y="1044013"/>
                </a:lnTo>
                <a:lnTo>
                  <a:pt x="6424031" y="1039799"/>
                </a:lnTo>
                <a:lnTo>
                  <a:pt x="6461813" y="1032851"/>
                </a:lnTo>
                <a:lnTo>
                  <a:pt x="6542529" y="999760"/>
                </a:lnTo>
                <a:lnTo>
                  <a:pt x="6586001" y="969255"/>
                </a:lnTo>
                <a:lnTo>
                  <a:pt x="6623422" y="931836"/>
                </a:lnTo>
                <a:lnTo>
                  <a:pt x="6653928" y="888365"/>
                </a:lnTo>
                <a:lnTo>
                  <a:pt x="6676656" y="839704"/>
                </a:lnTo>
                <a:lnTo>
                  <a:pt x="6693965" y="769865"/>
                </a:lnTo>
                <a:lnTo>
                  <a:pt x="6698178" y="725534"/>
                </a:lnTo>
                <a:lnTo>
                  <a:pt x="6700341" y="673837"/>
                </a:lnTo>
                <a:lnTo>
                  <a:pt x="6701138" y="613956"/>
                </a:lnTo>
                <a:lnTo>
                  <a:pt x="6701138" y="433132"/>
                </a:lnTo>
                <a:lnTo>
                  <a:pt x="6700341" y="373250"/>
                </a:lnTo>
                <a:lnTo>
                  <a:pt x="6698178" y="321553"/>
                </a:lnTo>
                <a:lnTo>
                  <a:pt x="6693965" y="277222"/>
                </a:lnTo>
                <a:lnTo>
                  <a:pt x="6687018" y="239438"/>
                </a:lnTo>
                <a:lnTo>
                  <a:pt x="6653928" y="158722"/>
                </a:lnTo>
                <a:lnTo>
                  <a:pt x="6623422" y="115251"/>
                </a:lnTo>
                <a:lnTo>
                  <a:pt x="6586001" y="77832"/>
                </a:lnTo>
                <a:lnTo>
                  <a:pt x="6542529" y="47328"/>
                </a:lnTo>
                <a:lnTo>
                  <a:pt x="6493866" y="24601"/>
                </a:lnTo>
                <a:lnTo>
                  <a:pt x="6424031" y="7289"/>
                </a:lnTo>
                <a:lnTo>
                  <a:pt x="6379699" y="3075"/>
                </a:lnTo>
                <a:lnTo>
                  <a:pt x="6328002" y="911"/>
                </a:lnTo>
                <a:lnTo>
                  <a:pt x="6268120" y="113"/>
                </a:lnTo>
                <a:lnTo>
                  <a:pt x="6199236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3147161" y="2406728"/>
            <a:ext cx="5118735" cy="863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5275" marR="5080" indent="-283210">
              <a:lnSpc>
                <a:spcPct val="112200"/>
              </a:lnSpc>
              <a:spcBef>
                <a:spcPts val="95"/>
              </a:spcBef>
            </a:pPr>
            <a:r>
              <a:rPr sz="2450" spc="110" dirty="0">
                <a:latin typeface="Arial MT"/>
                <a:cs typeface="Arial MT"/>
              </a:rPr>
              <a:t>Perform</a:t>
            </a:r>
            <a:r>
              <a:rPr sz="2450" spc="-75" dirty="0">
                <a:latin typeface="Arial MT"/>
                <a:cs typeface="Arial MT"/>
              </a:rPr>
              <a:t> </a:t>
            </a:r>
            <a:r>
              <a:rPr sz="2450" spc="125" dirty="0">
                <a:latin typeface="Arial MT"/>
                <a:cs typeface="Arial MT"/>
              </a:rPr>
              <a:t>exploratory</a:t>
            </a:r>
            <a:r>
              <a:rPr sz="2450" spc="-70" dirty="0">
                <a:latin typeface="Arial MT"/>
                <a:cs typeface="Arial MT"/>
              </a:rPr>
              <a:t> </a:t>
            </a:r>
            <a:r>
              <a:rPr sz="2450" spc="50" dirty="0">
                <a:latin typeface="Arial MT"/>
                <a:cs typeface="Arial MT"/>
              </a:rPr>
              <a:t>Data</a:t>
            </a:r>
            <a:r>
              <a:rPr sz="2450" spc="-70" dirty="0">
                <a:latin typeface="Arial MT"/>
                <a:cs typeface="Arial MT"/>
              </a:rPr>
              <a:t> </a:t>
            </a:r>
            <a:r>
              <a:rPr sz="2450" spc="60" dirty="0">
                <a:latin typeface="Arial MT"/>
                <a:cs typeface="Arial MT"/>
              </a:rPr>
              <a:t>Analysis </a:t>
            </a:r>
            <a:r>
              <a:rPr sz="2450" spc="105" dirty="0">
                <a:latin typeface="Arial MT"/>
                <a:cs typeface="Arial MT"/>
              </a:rPr>
              <a:t>and</a:t>
            </a:r>
            <a:r>
              <a:rPr sz="2450" spc="-80" dirty="0">
                <a:latin typeface="Arial MT"/>
                <a:cs typeface="Arial MT"/>
              </a:rPr>
              <a:t> </a:t>
            </a:r>
            <a:r>
              <a:rPr sz="2450" spc="145" dirty="0">
                <a:latin typeface="Arial MT"/>
                <a:cs typeface="Arial MT"/>
              </a:rPr>
              <a:t>determine</a:t>
            </a:r>
            <a:r>
              <a:rPr sz="2450" spc="-80" dirty="0">
                <a:latin typeface="Arial MT"/>
                <a:cs typeface="Arial MT"/>
              </a:rPr>
              <a:t> </a:t>
            </a:r>
            <a:r>
              <a:rPr sz="2450" spc="85" dirty="0">
                <a:latin typeface="Arial MT"/>
                <a:cs typeface="Arial MT"/>
              </a:rPr>
              <a:t>Training</a:t>
            </a:r>
            <a:r>
              <a:rPr sz="2450" spc="-80" dirty="0">
                <a:latin typeface="Arial MT"/>
                <a:cs typeface="Arial MT"/>
              </a:rPr>
              <a:t> </a:t>
            </a:r>
            <a:r>
              <a:rPr sz="2450" spc="50" dirty="0">
                <a:latin typeface="Arial MT"/>
                <a:cs typeface="Arial MT"/>
              </a:rPr>
              <a:t>Labels</a:t>
            </a:r>
            <a:endParaRPr sz="2450">
              <a:latin typeface="Arial MT"/>
              <a:cs typeface="Arial MT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2355645" y="3974696"/>
            <a:ext cx="6701790" cy="1047115"/>
          </a:xfrm>
          <a:custGeom>
            <a:avLst/>
            <a:gdLst/>
            <a:ahLst/>
            <a:cxnLst/>
            <a:rect l="l" t="t" r="r" b="b"/>
            <a:pathLst>
              <a:path w="6701790" h="1047114">
                <a:moveTo>
                  <a:pt x="6156786" y="0"/>
                </a:moveTo>
                <a:lnTo>
                  <a:pt x="544580" y="0"/>
                </a:lnTo>
                <a:lnTo>
                  <a:pt x="470100" y="120"/>
                </a:lnTo>
                <a:lnTo>
                  <a:pt x="405355" y="966"/>
                </a:lnTo>
                <a:lnTo>
                  <a:pt x="349460" y="3263"/>
                </a:lnTo>
                <a:lnTo>
                  <a:pt x="301530" y="7735"/>
                </a:lnTo>
                <a:lnTo>
                  <a:pt x="260679" y="15107"/>
                </a:lnTo>
                <a:lnTo>
                  <a:pt x="181304" y="46204"/>
                </a:lnTo>
                <a:lnTo>
                  <a:pt x="140416" y="72318"/>
                </a:lnTo>
                <a:lnTo>
                  <a:pt x="103906" y="103903"/>
                </a:lnTo>
                <a:lnTo>
                  <a:pt x="72320" y="140412"/>
                </a:lnTo>
                <a:lnTo>
                  <a:pt x="46204" y="181300"/>
                </a:lnTo>
                <a:lnTo>
                  <a:pt x="26103" y="226021"/>
                </a:lnTo>
                <a:lnTo>
                  <a:pt x="8325" y="298191"/>
                </a:lnTo>
                <a:lnTo>
                  <a:pt x="3761" y="344945"/>
                </a:lnTo>
                <a:lnTo>
                  <a:pt x="1262" y="398330"/>
                </a:lnTo>
                <a:lnTo>
                  <a:pt x="213" y="457983"/>
                </a:lnTo>
                <a:lnTo>
                  <a:pt x="0" y="523544"/>
                </a:lnTo>
                <a:lnTo>
                  <a:pt x="213" y="589104"/>
                </a:lnTo>
                <a:lnTo>
                  <a:pt x="1262" y="648758"/>
                </a:lnTo>
                <a:lnTo>
                  <a:pt x="3761" y="702143"/>
                </a:lnTo>
                <a:lnTo>
                  <a:pt x="8325" y="748897"/>
                </a:lnTo>
                <a:lnTo>
                  <a:pt x="15568" y="788659"/>
                </a:lnTo>
                <a:lnTo>
                  <a:pt x="46204" y="865787"/>
                </a:lnTo>
                <a:lnTo>
                  <a:pt x="72320" y="906675"/>
                </a:lnTo>
                <a:lnTo>
                  <a:pt x="103906" y="943184"/>
                </a:lnTo>
                <a:lnTo>
                  <a:pt x="140416" y="974769"/>
                </a:lnTo>
                <a:lnTo>
                  <a:pt x="181304" y="1000884"/>
                </a:lnTo>
                <a:lnTo>
                  <a:pt x="226024" y="1020982"/>
                </a:lnTo>
                <a:lnTo>
                  <a:pt x="301530" y="1039353"/>
                </a:lnTo>
                <a:lnTo>
                  <a:pt x="349460" y="1043825"/>
                </a:lnTo>
                <a:lnTo>
                  <a:pt x="405355" y="1046121"/>
                </a:lnTo>
                <a:lnTo>
                  <a:pt x="470100" y="1046967"/>
                </a:lnTo>
                <a:lnTo>
                  <a:pt x="544580" y="1047088"/>
                </a:lnTo>
                <a:lnTo>
                  <a:pt x="6156786" y="1047088"/>
                </a:lnTo>
                <a:lnTo>
                  <a:pt x="6231265" y="1046967"/>
                </a:lnTo>
                <a:lnTo>
                  <a:pt x="6296010" y="1046121"/>
                </a:lnTo>
                <a:lnTo>
                  <a:pt x="6351906" y="1043825"/>
                </a:lnTo>
                <a:lnTo>
                  <a:pt x="6399836" y="1039353"/>
                </a:lnTo>
                <a:lnTo>
                  <a:pt x="6440686" y="1031980"/>
                </a:lnTo>
                <a:lnTo>
                  <a:pt x="6520062" y="1000884"/>
                </a:lnTo>
                <a:lnTo>
                  <a:pt x="6560950" y="974769"/>
                </a:lnTo>
                <a:lnTo>
                  <a:pt x="6597460" y="943184"/>
                </a:lnTo>
                <a:lnTo>
                  <a:pt x="6629046" y="906675"/>
                </a:lnTo>
                <a:lnTo>
                  <a:pt x="6655162" y="865787"/>
                </a:lnTo>
                <a:lnTo>
                  <a:pt x="6675262" y="821067"/>
                </a:lnTo>
                <a:lnTo>
                  <a:pt x="6693041" y="748897"/>
                </a:lnTo>
                <a:lnTo>
                  <a:pt x="6697604" y="702143"/>
                </a:lnTo>
                <a:lnTo>
                  <a:pt x="6700104" y="648758"/>
                </a:lnTo>
                <a:lnTo>
                  <a:pt x="6701153" y="589104"/>
                </a:lnTo>
                <a:lnTo>
                  <a:pt x="6701366" y="523544"/>
                </a:lnTo>
                <a:lnTo>
                  <a:pt x="6701153" y="457983"/>
                </a:lnTo>
                <a:lnTo>
                  <a:pt x="6700104" y="398330"/>
                </a:lnTo>
                <a:lnTo>
                  <a:pt x="6697604" y="344945"/>
                </a:lnTo>
                <a:lnTo>
                  <a:pt x="6693041" y="298191"/>
                </a:lnTo>
                <a:lnTo>
                  <a:pt x="6685798" y="258429"/>
                </a:lnTo>
                <a:lnTo>
                  <a:pt x="6655162" y="181300"/>
                </a:lnTo>
                <a:lnTo>
                  <a:pt x="6629046" y="140412"/>
                </a:lnTo>
                <a:lnTo>
                  <a:pt x="6597460" y="103903"/>
                </a:lnTo>
                <a:lnTo>
                  <a:pt x="6560950" y="72318"/>
                </a:lnTo>
                <a:lnTo>
                  <a:pt x="6520062" y="46204"/>
                </a:lnTo>
                <a:lnTo>
                  <a:pt x="6475342" y="26106"/>
                </a:lnTo>
                <a:lnTo>
                  <a:pt x="6399836" y="7735"/>
                </a:lnTo>
                <a:lnTo>
                  <a:pt x="6351906" y="3263"/>
                </a:lnTo>
                <a:lnTo>
                  <a:pt x="6296010" y="966"/>
                </a:lnTo>
                <a:lnTo>
                  <a:pt x="6231265" y="120"/>
                </a:lnTo>
                <a:lnTo>
                  <a:pt x="6156786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2355758" y="5166039"/>
            <a:ext cx="6701155" cy="1047115"/>
          </a:xfrm>
          <a:custGeom>
            <a:avLst/>
            <a:gdLst/>
            <a:ahLst/>
            <a:cxnLst/>
            <a:rect l="l" t="t" r="r" b="b"/>
            <a:pathLst>
              <a:path w="6701155" h="1047114">
                <a:moveTo>
                  <a:pt x="6199236" y="0"/>
                </a:moveTo>
                <a:lnTo>
                  <a:pt x="501902" y="0"/>
                </a:lnTo>
                <a:lnTo>
                  <a:pt x="433018" y="113"/>
                </a:lnTo>
                <a:lnTo>
                  <a:pt x="373136" y="911"/>
                </a:lnTo>
                <a:lnTo>
                  <a:pt x="321439" y="3075"/>
                </a:lnTo>
                <a:lnTo>
                  <a:pt x="277107" y="7289"/>
                </a:lnTo>
                <a:lnTo>
                  <a:pt x="239324" y="14236"/>
                </a:lnTo>
                <a:lnTo>
                  <a:pt x="158609" y="47328"/>
                </a:lnTo>
                <a:lnTo>
                  <a:pt x="115136" y="77832"/>
                </a:lnTo>
                <a:lnTo>
                  <a:pt x="77716" y="115251"/>
                </a:lnTo>
                <a:lnTo>
                  <a:pt x="47210" y="158722"/>
                </a:lnTo>
                <a:lnTo>
                  <a:pt x="24482" y="207384"/>
                </a:lnTo>
                <a:lnTo>
                  <a:pt x="7173" y="277222"/>
                </a:lnTo>
                <a:lnTo>
                  <a:pt x="2960" y="321554"/>
                </a:lnTo>
                <a:lnTo>
                  <a:pt x="797" y="373251"/>
                </a:lnTo>
                <a:lnTo>
                  <a:pt x="0" y="433132"/>
                </a:lnTo>
                <a:lnTo>
                  <a:pt x="0" y="613956"/>
                </a:lnTo>
                <a:lnTo>
                  <a:pt x="797" y="673837"/>
                </a:lnTo>
                <a:lnTo>
                  <a:pt x="2960" y="725534"/>
                </a:lnTo>
                <a:lnTo>
                  <a:pt x="7173" y="769866"/>
                </a:lnTo>
                <a:lnTo>
                  <a:pt x="14119" y="807650"/>
                </a:lnTo>
                <a:lnTo>
                  <a:pt x="47210" y="888366"/>
                </a:lnTo>
                <a:lnTo>
                  <a:pt x="77716" y="931837"/>
                </a:lnTo>
                <a:lnTo>
                  <a:pt x="115136" y="969256"/>
                </a:lnTo>
                <a:lnTo>
                  <a:pt x="158609" y="999761"/>
                </a:lnTo>
                <a:lnTo>
                  <a:pt x="207272" y="1022488"/>
                </a:lnTo>
                <a:lnTo>
                  <a:pt x="277107" y="1039799"/>
                </a:lnTo>
                <a:lnTo>
                  <a:pt x="321439" y="1044013"/>
                </a:lnTo>
                <a:lnTo>
                  <a:pt x="373136" y="1046177"/>
                </a:lnTo>
                <a:lnTo>
                  <a:pt x="433018" y="1046974"/>
                </a:lnTo>
                <a:lnTo>
                  <a:pt x="501902" y="1047088"/>
                </a:lnTo>
                <a:lnTo>
                  <a:pt x="6199236" y="1047088"/>
                </a:lnTo>
                <a:lnTo>
                  <a:pt x="6268120" y="1046974"/>
                </a:lnTo>
                <a:lnTo>
                  <a:pt x="6328002" y="1046177"/>
                </a:lnTo>
                <a:lnTo>
                  <a:pt x="6379699" y="1044013"/>
                </a:lnTo>
                <a:lnTo>
                  <a:pt x="6424031" y="1039799"/>
                </a:lnTo>
                <a:lnTo>
                  <a:pt x="6461813" y="1032852"/>
                </a:lnTo>
                <a:lnTo>
                  <a:pt x="6542529" y="999761"/>
                </a:lnTo>
                <a:lnTo>
                  <a:pt x="6586001" y="969256"/>
                </a:lnTo>
                <a:lnTo>
                  <a:pt x="6623422" y="931837"/>
                </a:lnTo>
                <a:lnTo>
                  <a:pt x="6653928" y="888366"/>
                </a:lnTo>
                <a:lnTo>
                  <a:pt x="6676656" y="839705"/>
                </a:lnTo>
                <a:lnTo>
                  <a:pt x="6693965" y="769866"/>
                </a:lnTo>
                <a:lnTo>
                  <a:pt x="6698178" y="725534"/>
                </a:lnTo>
                <a:lnTo>
                  <a:pt x="6700341" y="673837"/>
                </a:lnTo>
                <a:lnTo>
                  <a:pt x="6701138" y="613956"/>
                </a:lnTo>
                <a:lnTo>
                  <a:pt x="6701138" y="433132"/>
                </a:lnTo>
                <a:lnTo>
                  <a:pt x="6700341" y="373251"/>
                </a:lnTo>
                <a:lnTo>
                  <a:pt x="6698178" y="321554"/>
                </a:lnTo>
                <a:lnTo>
                  <a:pt x="6693965" y="277222"/>
                </a:lnTo>
                <a:lnTo>
                  <a:pt x="6687018" y="239438"/>
                </a:lnTo>
                <a:lnTo>
                  <a:pt x="6653928" y="158722"/>
                </a:lnTo>
                <a:lnTo>
                  <a:pt x="6623422" y="115251"/>
                </a:lnTo>
                <a:lnTo>
                  <a:pt x="6586001" y="77832"/>
                </a:lnTo>
                <a:lnTo>
                  <a:pt x="6542529" y="47328"/>
                </a:lnTo>
                <a:lnTo>
                  <a:pt x="6493866" y="24601"/>
                </a:lnTo>
                <a:lnTo>
                  <a:pt x="6424031" y="7289"/>
                </a:lnTo>
                <a:lnTo>
                  <a:pt x="6379699" y="3075"/>
                </a:lnTo>
                <a:lnTo>
                  <a:pt x="6328002" y="911"/>
                </a:lnTo>
                <a:lnTo>
                  <a:pt x="6268120" y="113"/>
                </a:lnTo>
                <a:lnTo>
                  <a:pt x="6199236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2355758" y="6357383"/>
            <a:ext cx="6701155" cy="1047115"/>
          </a:xfrm>
          <a:custGeom>
            <a:avLst/>
            <a:gdLst/>
            <a:ahLst/>
            <a:cxnLst/>
            <a:rect l="l" t="t" r="r" b="b"/>
            <a:pathLst>
              <a:path w="6701155" h="1047115">
                <a:moveTo>
                  <a:pt x="6199236" y="0"/>
                </a:moveTo>
                <a:lnTo>
                  <a:pt x="501902" y="0"/>
                </a:lnTo>
                <a:lnTo>
                  <a:pt x="433018" y="113"/>
                </a:lnTo>
                <a:lnTo>
                  <a:pt x="373136" y="911"/>
                </a:lnTo>
                <a:lnTo>
                  <a:pt x="321439" y="3075"/>
                </a:lnTo>
                <a:lnTo>
                  <a:pt x="277107" y="7289"/>
                </a:lnTo>
                <a:lnTo>
                  <a:pt x="239324" y="14236"/>
                </a:lnTo>
                <a:lnTo>
                  <a:pt x="158609" y="47328"/>
                </a:lnTo>
                <a:lnTo>
                  <a:pt x="115136" y="77832"/>
                </a:lnTo>
                <a:lnTo>
                  <a:pt x="77716" y="115251"/>
                </a:lnTo>
                <a:lnTo>
                  <a:pt x="47210" y="158722"/>
                </a:lnTo>
                <a:lnTo>
                  <a:pt x="24482" y="207383"/>
                </a:lnTo>
                <a:lnTo>
                  <a:pt x="7173" y="277222"/>
                </a:lnTo>
                <a:lnTo>
                  <a:pt x="2960" y="321553"/>
                </a:lnTo>
                <a:lnTo>
                  <a:pt x="797" y="373250"/>
                </a:lnTo>
                <a:lnTo>
                  <a:pt x="0" y="433132"/>
                </a:lnTo>
                <a:lnTo>
                  <a:pt x="0" y="613955"/>
                </a:lnTo>
                <a:lnTo>
                  <a:pt x="797" y="673837"/>
                </a:lnTo>
                <a:lnTo>
                  <a:pt x="2960" y="725534"/>
                </a:lnTo>
                <a:lnTo>
                  <a:pt x="7173" y="769865"/>
                </a:lnTo>
                <a:lnTo>
                  <a:pt x="14119" y="807649"/>
                </a:lnTo>
                <a:lnTo>
                  <a:pt x="47210" y="888365"/>
                </a:lnTo>
                <a:lnTo>
                  <a:pt x="77716" y="931836"/>
                </a:lnTo>
                <a:lnTo>
                  <a:pt x="115136" y="969255"/>
                </a:lnTo>
                <a:lnTo>
                  <a:pt x="158609" y="999760"/>
                </a:lnTo>
                <a:lnTo>
                  <a:pt x="207272" y="1022487"/>
                </a:lnTo>
                <a:lnTo>
                  <a:pt x="277107" y="1039799"/>
                </a:lnTo>
                <a:lnTo>
                  <a:pt x="321439" y="1044013"/>
                </a:lnTo>
                <a:lnTo>
                  <a:pt x="373136" y="1046177"/>
                </a:lnTo>
                <a:lnTo>
                  <a:pt x="433018" y="1046974"/>
                </a:lnTo>
                <a:lnTo>
                  <a:pt x="501902" y="1047088"/>
                </a:lnTo>
                <a:lnTo>
                  <a:pt x="6199236" y="1047088"/>
                </a:lnTo>
                <a:lnTo>
                  <a:pt x="6268120" y="1046974"/>
                </a:lnTo>
                <a:lnTo>
                  <a:pt x="6328002" y="1046177"/>
                </a:lnTo>
                <a:lnTo>
                  <a:pt x="6379699" y="1044013"/>
                </a:lnTo>
                <a:lnTo>
                  <a:pt x="6424031" y="1039799"/>
                </a:lnTo>
                <a:lnTo>
                  <a:pt x="6461813" y="1032851"/>
                </a:lnTo>
                <a:lnTo>
                  <a:pt x="6542529" y="999760"/>
                </a:lnTo>
                <a:lnTo>
                  <a:pt x="6586001" y="969255"/>
                </a:lnTo>
                <a:lnTo>
                  <a:pt x="6623422" y="931836"/>
                </a:lnTo>
                <a:lnTo>
                  <a:pt x="6653928" y="888365"/>
                </a:lnTo>
                <a:lnTo>
                  <a:pt x="6676656" y="839704"/>
                </a:lnTo>
                <a:lnTo>
                  <a:pt x="6693965" y="769865"/>
                </a:lnTo>
                <a:lnTo>
                  <a:pt x="6698178" y="725534"/>
                </a:lnTo>
                <a:lnTo>
                  <a:pt x="6700341" y="673837"/>
                </a:lnTo>
                <a:lnTo>
                  <a:pt x="6701138" y="613955"/>
                </a:lnTo>
                <a:lnTo>
                  <a:pt x="6701138" y="433132"/>
                </a:lnTo>
                <a:lnTo>
                  <a:pt x="6700341" y="373250"/>
                </a:lnTo>
                <a:lnTo>
                  <a:pt x="6698178" y="321553"/>
                </a:lnTo>
                <a:lnTo>
                  <a:pt x="6693965" y="277222"/>
                </a:lnTo>
                <a:lnTo>
                  <a:pt x="6687018" y="239438"/>
                </a:lnTo>
                <a:lnTo>
                  <a:pt x="6653928" y="158722"/>
                </a:lnTo>
                <a:lnTo>
                  <a:pt x="6623422" y="115251"/>
                </a:lnTo>
                <a:lnTo>
                  <a:pt x="6586001" y="77832"/>
                </a:lnTo>
                <a:lnTo>
                  <a:pt x="6542529" y="47328"/>
                </a:lnTo>
                <a:lnTo>
                  <a:pt x="6493866" y="24601"/>
                </a:lnTo>
                <a:lnTo>
                  <a:pt x="6424031" y="7289"/>
                </a:lnTo>
                <a:lnTo>
                  <a:pt x="6379699" y="3075"/>
                </a:lnTo>
                <a:lnTo>
                  <a:pt x="6328002" y="911"/>
                </a:lnTo>
                <a:lnTo>
                  <a:pt x="6268120" y="113"/>
                </a:lnTo>
                <a:lnTo>
                  <a:pt x="6199236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2856123" y="4054664"/>
            <a:ext cx="5701030" cy="3246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28930" marR="321310" algn="ctr">
              <a:lnSpc>
                <a:spcPct val="112200"/>
              </a:lnSpc>
              <a:spcBef>
                <a:spcPts val="95"/>
              </a:spcBef>
            </a:pPr>
            <a:r>
              <a:rPr sz="2450" spc="105" dirty="0">
                <a:latin typeface="Arial MT"/>
                <a:cs typeface="Arial MT"/>
              </a:rPr>
              <a:t>Calculate</a:t>
            </a:r>
            <a:r>
              <a:rPr sz="2450" spc="-90" dirty="0">
                <a:latin typeface="Arial MT"/>
                <a:cs typeface="Arial MT"/>
              </a:rPr>
              <a:t> </a:t>
            </a:r>
            <a:r>
              <a:rPr sz="2450" spc="145" dirty="0">
                <a:latin typeface="Arial MT"/>
                <a:cs typeface="Arial MT"/>
              </a:rPr>
              <a:t>the</a:t>
            </a:r>
            <a:r>
              <a:rPr sz="2450" spc="-90" dirty="0">
                <a:latin typeface="Arial MT"/>
                <a:cs typeface="Arial MT"/>
              </a:rPr>
              <a:t> </a:t>
            </a:r>
            <a:r>
              <a:rPr sz="2450" spc="150" dirty="0">
                <a:latin typeface="Arial MT"/>
                <a:cs typeface="Arial MT"/>
              </a:rPr>
              <a:t>number</a:t>
            </a:r>
            <a:r>
              <a:rPr sz="2450" spc="-85" dirty="0">
                <a:latin typeface="Arial MT"/>
                <a:cs typeface="Arial MT"/>
              </a:rPr>
              <a:t> </a:t>
            </a:r>
            <a:r>
              <a:rPr sz="2450" spc="180" dirty="0">
                <a:latin typeface="Arial MT"/>
                <a:cs typeface="Arial MT"/>
              </a:rPr>
              <a:t>of</a:t>
            </a:r>
            <a:r>
              <a:rPr sz="2450" spc="-90" dirty="0">
                <a:latin typeface="Arial MT"/>
                <a:cs typeface="Arial MT"/>
              </a:rPr>
              <a:t> </a:t>
            </a:r>
            <a:r>
              <a:rPr sz="2450" spc="85" dirty="0">
                <a:latin typeface="Arial MT"/>
                <a:cs typeface="Arial MT"/>
              </a:rPr>
              <a:t>launches </a:t>
            </a:r>
            <a:r>
              <a:rPr sz="2450" spc="135" dirty="0">
                <a:latin typeface="Arial MT"/>
                <a:cs typeface="Arial MT"/>
              </a:rPr>
              <a:t>on</a:t>
            </a:r>
            <a:r>
              <a:rPr sz="2450" spc="-90" dirty="0">
                <a:latin typeface="Arial MT"/>
                <a:cs typeface="Arial MT"/>
              </a:rPr>
              <a:t> </a:t>
            </a:r>
            <a:r>
              <a:rPr sz="2450" spc="95" dirty="0">
                <a:latin typeface="Arial MT"/>
                <a:cs typeface="Arial MT"/>
              </a:rPr>
              <a:t>each</a:t>
            </a:r>
            <a:r>
              <a:rPr sz="2450" spc="-85" dirty="0">
                <a:latin typeface="Arial MT"/>
                <a:cs typeface="Arial MT"/>
              </a:rPr>
              <a:t> </a:t>
            </a:r>
            <a:r>
              <a:rPr sz="2450" spc="80" dirty="0">
                <a:latin typeface="Arial MT"/>
                <a:cs typeface="Arial MT"/>
              </a:rPr>
              <a:t>site</a:t>
            </a:r>
            <a:endParaRPr sz="2450">
              <a:latin typeface="Arial MT"/>
              <a:cs typeface="Arial MT"/>
            </a:endParaRPr>
          </a:p>
          <a:p>
            <a:pPr marL="12700" marR="5080" algn="ctr">
              <a:lnSpc>
                <a:spcPct val="112200"/>
              </a:lnSpc>
              <a:spcBef>
                <a:spcPts val="2780"/>
              </a:spcBef>
            </a:pPr>
            <a:r>
              <a:rPr sz="2450" spc="105" dirty="0">
                <a:latin typeface="Arial MT"/>
                <a:cs typeface="Arial MT"/>
              </a:rPr>
              <a:t>Calculate</a:t>
            </a:r>
            <a:r>
              <a:rPr sz="2450" spc="-90" dirty="0">
                <a:latin typeface="Arial MT"/>
                <a:cs typeface="Arial MT"/>
              </a:rPr>
              <a:t> </a:t>
            </a:r>
            <a:r>
              <a:rPr sz="2450" spc="145" dirty="0">
                <a:latin typeface="Arial MT"/>
                <a:cs typeface="Arial MT"/>
              </a:rPr>
              <a:t>the</a:t>
            </a:r>
            <a:r>
              <a:rPr sz="2450" spc="-85" dirty="0">
                <a:latin typeface="Arial MT"/>
                <a:cs typeface="Arial MT"/>
              </a:rPr>
              <a:t> </a:t>
            </a:r>
            <a:r>
              <a:rPr sz="2450" spc="150" dirty="0">
                <a:latin typeface="Arial MT"/>
                <a:cs typeface="Arial MT"/>
              </a:rPr>
              <a:t>number</a:t>
            </a:r>
            <a:r>
              <a:rPr sz="2450" spc="-90" dirty="0">
                <a:latin typeface="Arial MT"/>
                <a:cs typeface="Arial MT"/>
              </a:rPr>
              <a:t> </a:t>
            </a:r>
            <a:r>
              <a:rPr sz="2450" spc="105" dirty="0">
                <a:latin typeface="Arial MT"/>
                <a:cs typeface="Arial MT"/>
              </a:rPr>
              <a:t>and</a:t>
            </a:r>
            <a:r>
              <a:rPr sz="2450" spc="-85" dirty="0">
                <a:latin typeface="Arial MT"/>
                <a:cs typeface="Arial MT"/>
              </a:rPr>
              <a:t> </a:t>
            </a:r>
            <a:r>
              <a:rPr sz="2450" spc="130" dirty="0">
                <a:latin typeface="Arial MT"/>
                <a:cs typeface="Arial MT"/>
              </a:rPr>
              <a:t>occurrence </a:t>
            </a:r>
            <a:r>
              <a:rPr sz="2450" spc="180" dirty="0">
                <a:latin typeface="Arial MT"/>
                <a:cs typeface="Arial MT"/>
              </a:rPr>
              <a:t>of</a:t>
            </a:r>
            <a:r>
              <a:rPr sz="2450" spc="-85" dirty="0">
                <a:latin typeface="Arial MT"/>
                <a:cs typeface="Arial MT"/>
              </a:rPr>
              <a:t> </a:t>
            </a:r>
            <a:r>
              <a:rPr sz="2450" spc="95" dirty="0">
                <a:latin typeface="Arial MT"/>
                <a:cs typeface="Arial MT"/>
              </a:rPr>
              <a:t>each</a:t>
            </a:r>
            <a:r>
              <a:rPr sz="2450" spc="-85" dirty="0">
                <a:latin typeface="Arial MT"/>
                <a:cs typeface="Arial MT"/>
              </a:rPr>
              <a:t> </a:t>
            </a:r>
            <a:r>
              <a:rPr sz="2450" spc="160" dirty="0">
                <a:latin typeface="Arial MT"/>
                <a:cs typeface="Arial MT"/>
              </a:rPr>
              <a:t>orbit</a:t>
            </a:r>
            <a:endParaRPr sz="2450">
              <a:latin typeface="Arial MT"/>
              <a:cs typeface="Arial MT"/>
            </a:endParaRPr>
          </a:p>
          <a:p>
            <a:pPr marL="316865" marR="5080" indent="-304800">
              <a:lnSpc>
                <a:spcPct val="112200"/>
              </a:lnSpc>
              <a:spcBef>
                <a:spcPts val="2785"/>
              </a:spcBef>
            </a:pPr>
            <a:r>
              <a:rPr sz="2450" spc="105" dirty="0">
                <a:latin typeface="Arial MT"/>
                <a:cs typeface="Arial MT"/>
              </a:rPr>
              <a:t>Calculate</a:t>
            </a:r>
            <a:r>
              <a:rPr sz="2450" spc="-90" dirty="0">
                <a:latin typeface="Arial MT"/>
                <a:cs typeface="Arial MT"/>
              </a:rPr>
              <a:t> </a:t>
            </a:r>
            <a:r>
              <a:rPr sz="2450" spc="145" dirty="0">
                <a:latin typeface="Arial MT"/>
                <a:cs typeface="Arial MT"/>
              </a:rPr>
              <a:t>the</a:t>
            </a:r>
            <a:r>
              <a:rPr sz="2450" spc="-85" dirty="0">
                <a:latin typeface="Arial MT"/>
                <a:cs typeface="Arial MT"/>
              </a:rPr>
              <a:t> </a:t>
            </a:r>
            <a:r>
              <a:rPr sz="2450" spc="150" dirty="0">
                <a:latin typeface="Arial MT"/>
                <a:cs typeface="Arial MT"/>
              </a:rPr>
              <a:t>number</a:t>
            </a:r>
            <a:r>
              <a:rPr sz="2450" spc="-90" dirty="0">
                <a:latin typeface="Arial MT"/>
                <a:cs typeface="Arial MT"/>
              </a:rPr>
              <a:t> </a:t>
            </a:r>
            <a:r>
              <a:rPr sz="2450" spc="105" dirty="0">
                <a:latin typeface="Arial MT"/>
                <a:cs typeface="Arial MT"/>
              </a:rPr>
              <a:t>and</a:t>
            </a:r>
            <a:r>
              <a:rPr sz="2450" spc="-85" dirty="0">
                <a:latin typeface="Arial MT"/>
                <a:cs typeface="Arial MT"/>
              </a:rPr>
              <a:t> </a:t>
            </a:r>
            <a:r>
              <a:rPr sz="2450" spc="130" dirty="0">
                <a:latin typeface="Arial MT"/>
                <a:cs typeface="Arial MT"/>
              </a:rPr>
              <a:t>occurrence </a:t>
            </a:r>
            <a:r>
              <a:rPr sz="2450" spc="180" dirty="0">
                <a:latin typeface="Arial MT"/>
                <a:cs typeface="Arial MT"/>
              </a:rPr>
              <a:t>of</a:t>
            </a:r>
            <a:r>
              <a:rPr sz="2450" spc="-90" dirty="0">
                <a:latin typeface="Arial MT"/>
                <a:cs typeface="Arial MT"/>
              </a:rPr>
              <a:t> </a:t>
            </a:r>
            <a:r>
              <a:rPr sz="2450" spc="105" dirty="0">
                <a:latin typeface="Arial MT"/>
                <a:cs typeface="Arial MT"/>
              </a:rPr>
              <a:t>mission</a:t>
            </a:r>
            <a:r>
              <a:rPr sz="2450" spc="-85" dirty="0">
                <a:latin typeface="Arial MT"/>
                <a:cs typeface="Arial MT"/>
              </a:rPr>
              <a:t> </a:t>
            </a:r>
            <a:r>
              <a:rPr sz="2450" spc="160" dirty="0">
                <a:latin typeface="Arial MT"/>
                <a:cs typeface="Arial MT"/>
              </a:rPr>
              <a:t>outcome</a:t>
            </a:r>
            <a:r>
              <a:rPr sz="2450" spc="-90" dirty="0">
                <a:latin typeface="Arial MT"/>
                <a:cs typeface="Arial MT"/>
              </a:rPr>
              <a:t> </a:t>
            </a:r>
            <a:r>
              <a:rPr sz="2450" spc="140" dirty="0">
                <a:latin typeface="Arial MT"/>
                <a:cs typeface="Arial MT"/>
              </a:rPr>
              <a:t>per</a:t>
            </a:r>
            <a:r>
              <a:rPr sz="2450" spc="-85" dirty="0">
                <a:latin typeface="Arial MT"/>
                <a:cs typeface="Arial MT"/>
              </a:rPr>
              <a:t> </a:t>
            </a:r>
            <a:r>
              <a:rPr sz="2450" spc="170" dirty="0">
                <a:latin typeface="Arial MT"/>
                <a:cs typeface="Arial MT"/>
              </a:rPr>
              <a:t>orbit</a:t>
            </a:r>
            <a:r>
              <a:rPr sz="2450" spc="-90" dirty="0">
                <a:latin typeface="Arial MT"/>
                <a:cs typeface="Arial MT"/>
              </a:rPr>
              <a:t> </a:t>
            </a:r>
            <a:r>
              <a:rPr sz="2450" spc="140" dirty="0">
                <a:latin typeface="Arial MT"/>
                <a:cs typeface="Arial MT"/>
              </a:rPr>
              <a:t>type</a:t>
            </a:r>
            <a:endParaRPr sz="2450">
              <a:latin typeface="Arial MT"/>
              <a:cs typeface="Arial MT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2355758" y="7548726"/>
            <a:ext cx="6701155" cy="1047115"/>
          </a:xfrm>
          <a:custGeom>
            <a:avLst/>
            <a:gdLst/>
            <a:ahLst/>
            <a:cxnLst/>
            <a:rect l="l" t="t" r="r" b="b"/>
            <a:pathLst>
              <a:path w="6701155" h="1047115">
                <a:moveTo>
                  <a:pt x="6199236" y="0"/>
                </a:moveTo>
                <a:lnTo>
                  <a:pt x="501902" y="0"/>
                </a:lnTo>
                <a:lnTo>
                  <a:pt x="433018" y="113"/>
                </a:lnTo>
                <a:lnTo>
                  <a:pt x="373136" y="911"/>
                </a:lnTo>
                <a:lnTo>
                  <a:pt x="321439" y="3075"/>
                </a:lnTo>
                <a:lnTo>
                  <a:pt x="277107" y="7289"/>
                </a:lnTo>
                <a:lnTo>
                  <a:pt x="239324" y="14236"/>
                </a:lnTo>
                <a:lnTo>
                  <a:pt x="158609" y="47328"/>
                </a:lnTo>
                <a:lnTo>
                  <a:pt x="115136" y="77832"/>
                </a:lnTo>
                <a:lnTo>
                  <a:pt x="77716" y="115251"/>
                </a:lnTo>
                <a:lnTo>
                  <a:pt x="47210" y="158722"/>
                </a:lnTo>
                <a:lnTo>
                  <a:pt x="24482" y="207384"/>
                </a:lnTo>
                <a:lnTo>
                  <a:pt x="7173" y="277222"/>
                </a:lnTo>
                <a:lnTo>
                  <a:pt x="2960" y="321554"/>
                </a:lnTo>
                <a:lnTo>
                  <a:pt x="797" y="373251"/>
                </a:lnTo>
                <a:lnTo>
                  <a:pt x="0" y="433132"/>
                </a:lnTo>
                <a:lnTo>
                  <a:pt x="0" y="613956"/>
                </a:lnTo>
                <a:lnTo>
                  <a:pt x="797" y="673837"/>
                </a:lnTo>
                <a:lnTo>
                  <a:pt x="2960" y="725534"/>
                </a:lnTo>
                <a:lnTo>
                  <a:pt x="7173" y="769866"/>
                </a:lnTo>
                <a:lnTo>
                  <a:pt x="14119" y="807650"/>
                </a:lnTo>
                <a:lnTo>
                  <a:pt x="47210" y="888366"/>
                </a:lnTo>
                <a:lnTo>
                  <a:pt x="77716" y="931837"/>
                </a:lnTo>
                <a:lnTo>
                  <a:pt x="115136" y="969256"/>
                </a:lnTo>
                <a:lnTo>
                  <a:pt x="158609" y="999761"/>
                </a:lnTo>
                <a:lnTo>
                  <a:pt x="207272" y="1022488"/>
                </a:lnTo>
                <a:lnTo>
                  <a:pt x="277107" y="1039799"/>
                </a:lnTo>
                <a:lnTo>
                  <a:pt x="321439" y="1044013"/>
                </a:lnTo>
                <a:lnTo>
                  <a:pt x="373136" y="1046177"/>
                </a:lnTo>
                <a:lnTo>
                  <a:pt x="433018" y="1046974"/>
                </a:lnTo>
                <a:lnTo>
                  <a:pt x="501902" y="1047088"/>
                </a:lnTo>
                <a:lnTo>
                  <a:pt x="6199236" y="1047088"/>
                </a:lnTo>
                <a:lnTo>
                  <a:pt x="6268120" y="1046974"/>
                </a:lnTo>
                <a:lnTo>
                  <a:pt x="6328002" y="1046177"/>
                </a:lnTo>
                <a:lnTo>
                  <a:pt x="6379699" y="1044013"/>
                </a:lnTo>
                <a:lnTo>
                  <a:pt x="6424031" y="1039799"/>
                </a:lnTo>
                <a:lnTo>
                  <a:pt x="6461813" y="1032852"/>
                </a:lnTo>
                <a:lnTo>
                  <a:pt x="6542529" y="999761"/>
                </a:lnTo>
                <a:lnTo>
                  <a:pt x="6586001" y="969256"/>
                </a:lnTo>
                <a:lnTo>
                  <a:pt x="6623422" y="931837"/>
                </a:lnTo>
                <a:lnTo>
                  <a:pt x="6653928" y="888366"/>
                </a:lnTo>
                <a:lnTo>
                  <a:pt x="6676656" y="839705"/>
                </a:lnTo>
                <a:lnTo>
                  <a:pt x="6693965" y="769866"/>
                </a:lnTo>
                <a:lnTo>
                  <a:pt x="6698178" y="725534"/>
                </a:lnTo>
                <a:lnTo>
                  <a:pt x="6700341" y="673837"/>
                </a:lnTo>
                <a:lnTo>
                  <a:pt x="6701138" y="613956"/>
                </a:lnTo>
                <a:lnTo>
                  <a:pt x="6701138" y="433132"/>
                </a:lnTo>
                <a:lnTo>
                  <a:pt x="6700341" y="373251"/>
                </a:lnTo>
                <a:lnTo>
                  <a:pt x="6698178" y="321554"/>
                </a:lnTo>
                <a:lnTo>
                  <a:pt x="6693965" y="277222"/>
                </a:lnTo>
                <a:lnTo>
                  <a:pt x="6687018" y="239438"/>
                </a:lnTo>
                <a:lnTo>
                  <a:pt x="6653928" y="158722"/>
                </a:lnTo>
                <a:lnTo>
                  <a:pt x="6623422" y="115251"/>
                </a:lnTo>
                <a:lnTo>
                  <a:pt x="6586001" y="77832"/>
                </a:lnTo>
                <a:lnTo>
                  <a:pt x="6542529" y="47328"/>
                </a:lnTo>
                <a:lnTo>
                  <a:pt x="6493866" y="24601"/>
                </a:lnTo>
                <a:lnTo>
                  <a:pt x="6424031" y="7289"/>
                </a:lnTo>
                <a:lnTo>
                  <a:pt x="6379699" y="3075"/>
                </a:lnTo>
                <a:lnTo>
                  <a:pt x="6328002" y="911"/>
                </a:lnTo>
                <a:lnTo>
                  <a:pt x="6268120" y="113"/>
                </a:lnTo>
                <a:lnTo>
                  <a:pt x="6199236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2355758" y="8740070"/>
            <a:ext cx="6701155" cy="1047115"/>
          </a:xfrm>
          <a:custGeom>
            <a:avLst/>
            <a:gdLst/>
            <a:ahLst/>
            <a:cxnLst/>
            <a:rect l="l" t="t" r="r" b="b"/>
            <a:pathLst>
              <a:path w="6701155" h="1047115">
                <a:moveTo>
                  <a:pt x="6199236" y="0"/>
                </a:moveTo>
                <a:lnTo>
                  <a:pt x="501902" y="0"/>
                </a:lnTo>
                <a:lnTo>
                  <a:pt x="433018" y="113"/>
                </a:lnTo>
                <a:lnTo>
                  <a:pt x="373136" y="911"/>
                </a:lnTo>
                <a:lnTo>
                  <a:pt x="321439" y="3075"/>
                </a:lnTo>
                <a:lnTo>
                  <a:pt x="277107" y="7288"/>
                </a:lnTo>
                <a:lnTo>
                  <a:pt x="239324" y="14236"/>
                </a:lnTo>
                <a:lnTo>
                  <a:pt x="158609" y="47327"/>
                </a:lnTo>
                <a:lnTo>
                  <a:pt x="115136" y="77831"/>
                </a:lnTo>
                <a:lnTo>
                  <a:pt x="77716" y="115250"/>
                </a:lnTo>
                <a:lnTo>
                  <a:pt x="47210" y="158722"/>
                </a:lnTo>
                <a:lnTo>
                  <a:pt x="24482" y="207383"/>
                </a:lnTo>
                <a:lnTo>
                  <a:pt x="7173" y="277222"/>
                </a:lnTo>
                <a:lnTo>
                  <a:pt x="2960" y="321553"/>
                </a:lnTo>
                <a:lnTo>
                  <a:pt x="797" y="373250"/>
                </a:lnTo>
                <a:lnTo>
                  <a:pt x="0" y="433132"/>
                </a:lnTo>
                <a:lnTo>
                  <a:pt x="0" y="613955"/>
                </a:lnTo>
                <a:lnTo>
                  <a:pt x="797" y="673837"/>
                </a:lnTo>
                <a:lnTo>
                  <a:pt x="2960" y="725534"/>
                </a:lnTo>
                <a:lnTo>
                  <a:pt x="7173" y="769865"/>
                </a:lnTo>
                <a:lnTo>
                  <a:pt x="14119" y="807649"/>
                </a:lnTo>
                <a:lnTo>
                  <a:pt x="47210" y="888365"/>
                </a:lnTo>
                <a:lnTo>
                  <a:pt x="77716" y="931836"/>
                </a:lnTo>
                <a:lnTo>
                  <a:pt x="115136" y="969255"/>
                </a:lnTo>
                <a:lnTo>
                  <a:pt x="158609" y="999760"/>
                </a:lnTo>
                <a:lnTo>
                  <a:pt x="207272" y="1022487"/>
                </a:lnTo>
                <a:lnTo>
                  <a:pt x="277107" y="1039799"/>
                </a:lnTo>
                <a:lnTo>
                  <a:pt x="321439" y="1044013"/>
                </a:lnTo>
                <a:lnTo>
                  <a:pt x="373136" y="1046177"/>
                </a:lnTo>
                <a:lnTo>
                  <a:pt x="433018" y="1046974"/>
                </a:lnTo>
                <a:lnTo>
                  <a:pt x="501902" y="1047088"/>
                </a:lnTo>
                <a:lnTo>
                  <a:pt x="6199236" y="1047088"/>
                </a:lnTo>
                <a:lnTo>
                  <a:pt x="6268120" y="1046974"/>
                </a:lnTo>
                <a:lnTo>
                  <a:pt x="6328002" y="1046177"/>
                </a:lnTo>
                <a:lnTo>
                  <a:pt x="6379699" y="1044013"/>
                </a:lnTo>
                <a:lnTo>
                  <a:pt x="6424031" y="1039799"/>
                </a:lnTo>
                <a:lnTo>
                  <a:pt x="6461813" y="1032851"/>
                </a:lnTo>
                <a:lnTo>
                  <a:pt x="6542529" y="999760"/>
                </a:lnTo>
                <a:lnTo>
                  <a:pt x="6586001" y="969255"/>
                </a:lnTo>
                <a:lnTo>
                  <a:pt x="6623422" y="931836"/>
                </a:lnTo>
                <a:lnTo>
                  <a:pt x="6653928" y="888365"/>
                </a:lnTo>
                <a:lnTo>
                  <a:pt x="6676656" y="839704"/>
                </a:lnTo>
                <a:lnTo>
                  <a:pt x="6693965" y="769865"/>
                </a:lnTo>
                <a:lnTo>
                  <a:pt x="6698178" y="725534"/>
                </a:lnTo>
                <a:lnTo>
                  <a:pt x="6700341" y="673837"/>
                </a:lnTo>
                <a:lnTo>
                  <a:pt x="6701138" y="613955"/>
                </a:lnTo>
                <a:lnTo>
                  <a:pt x="6701138" y="433132"/>
                </a:lnTo>
                <a:lnTo>
                  <a:pt x="6700341" y="373250"/>
                </a:lnTo>
                <a:lnTo>
                  <a:pt x="6698178" y="321553"/>
                </a:lnTo>
                <a:lnTo>
                  <a:pt x="6693965" y="277222"/>
                </a:lnTo>
                <a:lnTo>
                  <a:pt x="6687018" y="239438"/>
                </a:lnTo>
                <a:lnTo>
                  <a:pt x="6653928" y="158722"/>
                </a:lnTo>
                <a:lnTo>
                  <a:pt x="6623422" y="115250"/>
                </a:lnTo>
                <a:lnTo>
                  <a:pt x="6586001" y="77831"/>
                </a:lnTo>
                <a:lnTo>
                  <a:pt x="6542529" y="47327"/>
                </a:lnTo>
                <a:lnTo>
                  <a:pt x="6493866" y="24600"/>
                </a:lnTo>
                <a:lnTo>
                  <a:pt x="6424031" y="7288"/>
                </a:lnTo>
                <a:lnTo>
                  <a:pt x="6379699" y="3075"/>
                </a:lnTo>
                <a:lnTo>
                  <a:pt x="6328002" y="911"/>
                </a:lnTo>
                <a:lnTo>
                  <a:pt x="6268120" y="113"/>
                </a:lnTo>
                <a:lnTo>
                  <a:pt x="6199236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3356525" y="7628694"/>
            <a:ext cx="4699635" cy="20548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ctr">
              <a:lnSpc>
                <a:spcPct val="112200"/>
              </a:lnSpc>
              <a:spcBef>
                <a:spcPts val="95"/>
              </a:spcBef>
            </a:pPr>
            <a:r>
              <a:rPr sz="2450" spc="90" dirty="0">
                <a:latin typeface="Arial MT"/>
                <a:cs typeface="Arial MT"/>
              </a:rPr>
              <a:t>Create</a:t>
            </a:r>
            <a:r>
              <a:rPr sz="2450" spc="-85" dirty="0">
                <a:latin typeface="Arial MT"/>
                <a:cs typeface="Arial MT"/>
              </a:rPr>
              <a:t> </a:t>
            </a:r>
            <a:r>
              <a:rPr sz="2450" dirty="0">
                <a:latin typeface="Arial MT"/>
                <a:cs typeface="Arial MT"/>
              </a:rPr>
              <a:t>a</a:t>
            </a:r>
            <a:r>
              <a:rPr sz="2450" spc="-80" dirty="0">
                <a:latin typeface="Arial MT"/>
                <a:cs typeface="Arial MT"/>
              </a:rPr>
              <a:t> </a:t>
            </a:r>
            <a:r>
              <a:rPr sz="2450" spc="120" dirty="0">
                <a:latin typeface="Arial MT"/>
                <a:cs typeface="Arial MT"/>
              </a:rPr>
              <a:t>landing</a:t>
            </a:r>
            <a:r>
              <a:rPr sz="2450" spc="-85" dirty="0">
                <a:latin typeface="Arial MT"/>
                <a:cs typeface="Arial MT"/>
              </a:rPr>
              <a:t> </a:t>
            </a:r>
            <a:r>
              <a:rPr sz="2450" spc="160" dirty="0">
                <a:latin typeface="Arial MT"/>
                <a:cs typeface="Arial MT"/>
              </a:rPr>
              <a:t>outcome</a:t>
            </a:r>
            <a:r>
              <a:rPr sz="2450" spc="-80" dirty="0">
                <a:latin typeface="Arial MT"/>
                <a:cs typeface="Arial MT"/>
              </a:rPr>
              <a:t> </a:t>
            </a:r>
            <a:r>
              <a:rPr sz="2450" spc="90" dirty="0">
                <a:latin typeface="Arial MT"/>
                <a:cs typeface="Arial MT"/>
              </a:rPr>
              <a:t>label </a:t>
            </a:r>
            <a:r>
              <a:rPr sz="2450" spc="180" dirty="0">
                <a:latin typeface="Arial MT"/>
                <a:cs typeface="Arial MT"/>
              </a:rPr>
              <a:t>from</a:t>
            </a:r>
            <a:r>
              <a:rPr sz="2450" spc="-90" dirty="0">
                <a:latin typeface="Arial MT"/>
                <a:cs typeface="Arial MT"/>
              </a:rPr>
              <a:t> </a:t>
            </a:r>
            <a:r>
              <a:rPr sz="2450" spc="155" dirty="0">
                <a:latin typeface="Arial MT"/>
                <a:cs typeface="Arial MT"/>
              </a:rPr>
              <a:t>Outcome</a:t>
            </a:r>
            <a:r>
              <a:rPr sz="2450" spc="-85" dirty="0">
                <a:latin typeface="Arial MT"/>
                <a:cs typeface="Arial MT"/>
              </a:rPr>
              <a:t> </a:t>
            </a:r>
            <a:r>
              <a:rPr sz="2450" spc="145" dirty="0">
                <a:latin typeface="Arial MT"/>
                <a:cs typeface="Arial MT"/>
              </a:rPr>
              <a:t>column</a:t>
            </a:r>
            <a:endParaRPr sz="2450">
              <a:latin typeface="Arial MT"/>
              <a:cs typeface="Arial MT"/>
            </a:endParaRPr>
          </a:p>
          <a:p>
            <a:pPr marL="963930" marR="956310" algn="ctr">
              <a:lnSpc>
                <a:spcPct val="112200"/>
              </a:lnSpc>
              <a:spcBef>
                <a:spcPts val="2780"/>
              </a:spcBef>
            </a:pPr>
            <a:r>
              <a:rPr sz="2450" spc="125" dirty="0">
                <a:latin typeface="Arial MT"/>
                <a:cs typeface="Arial MT"/>
              </a:rPr>
              <a:t>Exporting</a:t>
            </a:r>
            <a:r>
              <a:rPr sz="2450" spc="-80" dirty="0">
                <a:latin typeface="Arial MT"/>
                <a:cs typeface="Arial MT"/>
              </a:rPr>
              <a:t> </a:t>
            </a:r>
            <a:r>
              <a:rPr sz="2450" spc="145" dirty="0">
                <a:latin typeface="Arial MT"/>
                <a:cs typeface="Arial MT"/>
              </a:rPr>
              <a:t>the</a:t>
            </a:r>
            <a:r>
              <a:rPr sz="2450" spc="-75" dirty="0">
                <a:latin typeface="Arial MT"/>
                <a:cs typeface="Arial MT"/>
              </a:rPr>
              <a:t> </a:t>
            </a:r>
            <a:r>
              <a:rPr sz="2450" spc="85" dirty="0">
                <a:latin typeface="Arial MT"/>
                <a:cs typeface="Arial MT"/>
              </a:rPr>
              <a:t>data </a:t>
            </a:r>
            <a:r>
              <a:rPr sz="2450" spc="180" dirty="0">
                <a:latin typeface="Arial MT"/>
                <a:cs typeface="Arial MT"/>
              </a:rPr>
              <a:t>to</a:t>
            </a:r>
            <a:r>
              <a:rPr sz="2450" spc="-90" dirty="0">
                <a:latin typeface="Arial MT"/>
                <a:cs typeface="Arial MT"/>
              </a:rPr>
              <a:t> </a:t>
            </a:r>
            <a:r>
              <a:rPr sz="2450" spc="-25" dirty="0">
                <a:latin typeface="Arial MT"/>
                <a:cs typeface="Arial MT"/>
              </a:rPr>
              <a:t>CSV</a:t>
            </a:r>
            <a:endParaRPr sz="2450">
              <a:latin typeface="Arial MT"/>
              <a:cs typeface="Arial MT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15388882" y="3401765"/>
            <a:ext cx="635000" cy="535940"/>
            <a:chOff x="15388882" y="3401765"/>
            <a:chExt cx="635000" cy="535940"/>
          </a:xfrm>
        </p:grpSpPr>
        <p:sp>
          <p:nvSpPr>
            <p:cNvPr id="14" name="object 14"/>
            <p:cNvSpPr/>
            <p:nvPr/>
          </p:nvSpPr>
          <p:spPr>
            <a:xfrm>
              <a:off x="15415059" y="3427942"/>
              <a:ext cx="582930" cy="483234"/>
            </a:xfrm>
            <a:custGeom>
              <a:avLst/>
              <a:gdLst/>
              <a:ahLst/>
              <a:cxnLst/>
              <a:rect l="l" t="t" r="r" b="b"/>
              <a:pathLst>
                <a:path w="582930" h="483235">
                  <a:moveTo>
                    <a:pt x="384469" y="0"/>
                  </a:moveTo>
                  <a:lnTo>
                    <a:pt x="198067" y="0"/>
                  </a:lnTo>
                  <a:lnTo>
                    <a:pt x="198067" y="214777"/>
                  </a:lnTo>
                  <a:lnTo>
                    <a:pt x="0" y="214777"/>
                  </a:lnTo>
                  <a:lnTo>
                    <a:pt x="291268" y="483237"/>
                  </a:lnTo>
                  <a:lnTo>
                    <a:pt x="582537" y="214777"/>
                  </a:lnTo>
                  <a:lnTo>
                    <a:pt x="384469" y="214777"/>
                  </a:lnTo>
                  <a:lnTo>
                    <a:pt x="384469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5415059" y="3427942"/>
              <a:ext cx="582930" cy="483234"/>
            </a:xfrm>
            <a:custGeom>
              <a:avLst/>
              <a:gdLst/>
              <a:ahLst/>
              <a:cxnLst/>
              <a:rect l="l" t="t" r="r" b="b"/>
              <a:pathLst>
                <a:path w="582930" h="483235">
                  <a:moveTo>
                    <a:pt x="384475" y="214777"/>
                  </a:moveTo>
                  <a:lnTo>
                    <a:pt x="582538" y="214777"/>
                  </a:lnTo>
                  <a:lnTo>
                    <a:pt x="291269" y="483237"/>
                  </a:lnTo>
                  <a:lnTo>
                    <a:pt x="0" y="214777"/>
                  </a:lnTo>
                  <a:lnTo>
                    <a:pt x="198063" y="214777"/>
                  </a:lnTo>
                  <a:lnTo>
                    <a:pt x="198063" y="0"/>
                  </a:lnTo>
                  <a:lnTo>
                    <a:pt x="384475" y="0"/>
                  </a:lnTo>
                  <a:lnTo>
                    <a:pt x="384475" y="214777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78242" y="1055883"/>
            <a:ext cx="10588955" cy="67813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50" spc="145" dirty="0"/>
              <a:t>Charts</a:t>
            </a:r>
            <a:r>
              <a:rPr sz="4050" spc="-155" dirty="0"/>
              <a:t> </a:t>
            </a:r>
            <a:r>
              <a:rPr sz="4050" spc="160" dirty="0"/>
              <a:t>were</a:t>
            </a:r>
            <a:r>
              <a:rPr sz="4050" spc="-155" dirty="0"/>
              <a:t> </a:t>
            </a:r>
            <a:r>
              <a:rPr sz="4050" spc="220" dirty="0"/>
              <a:t>plotted:</a:t>
            </a:r>
            <a:endParaRPr sz="4050"/>
          </a:p>
        </p:txBody>
      </p:sp>
      <p:sp>
        <p:nvSpPr>
          <p:cNvPr id="4" name="object 4"/>
          <p:cNvSpPr txBox="1"/>
          <p:nvPr/>
        </p:nvSpPr>
        <p:spPr>
          <a:xfrm>
            <a:off x="1308125" y="3086658"/>
            <a:ext cx="17350740" cy="7702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66445" marR="17145">
              <a:lnSpc>
                <a:spcPct val="110700"/>
              </a:lnSpc>
              <a:spcBef>
                <a:spcPts val="100"/>
              </a:spcBef>
            </a:pPr>
            <a:r>
              <a:rPr sz="3600" spc="100" dirty="0">
                <a:solidFill>
                  <a:srgbClr val="FFFFFF"/>
                </a:solidFill>
                <a:latin typeface="Arial MT"/>
                <a:cs typeface="Arial MT"/>
              </a:rPr>
              <a:t>Flight</a:t>
            </a:r>
            <a:r>
              <a:rPr sz="36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125" dirty="0">
                <a:solidFill>
                  <a:srgbClr val="FFFFFF"/>
                </a:solidFill>
                <a:latin typeface="Arial MT"/>
                <a:cs typeface="Arial MT"/>
              </a:rPr>
              <a:t>Number</a:t>
            </a:r>
            <a:r>
              <a:rPr sz="3600" dirty="0">
                <a:solidFill>
                  <a:srgbClr val="FFFFFF"/>
                </a:solidFill>
                <a:latin typeface="Arial MT"/>
                <a:cs typeface="Arial MT"/>
              </a:rPr>
              <a:t> vs. Payload Mass,</a:t>
            </a:r>
            <a:r>
              <a:rPr sz="36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100" dirty="0">
                <a:solidFill>
                  <a:srgbClr val="FFFFFF"/>
                </a:solidFill>
                <a:latin typeface="Arial MT"/>
                <a:cs typeface="Arial MT"/>
              </a:rPr>
              <a:t>Flight</a:t>
            </a:r>
            <a:r>
              <a:rPr sz="36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125" dirty="0">
                <a:solidFill>
                  <a:srgbClr val="FFFFFF"/>
                </a:solidFill>
                <a:latin typeface="Arial MT"/>
                <a:cs typeface="Arial MT"/>
              </a:rPr>
              <a:t>Number</a:t>
            </a:r>
            <a:r>
              <a:rPr sz="3600" dirty="0">
                <a:solidFill>
                  <a:srgbClr val="FFFFFF"/>
                </a:solidFill>
                <a:latin typeface="Arial MT"/>
                <a:cs typeface="Arial MT"/>
              </a:rPr>
              <a:t> vs. </a:t>
            </a:r>
            <a:r>
              <a:rPr sz="3600" spc="75" dirty="0">
                <a:solidFill>
                  <a:srgbClr val="FFFFFF"/>
                </a:solidFill>
                <a:latin typeface="Arial MT"/>
                <a:cs typeface="Arial MT"/>
              </a:rPr>
              <a:t>Launch</a:t>
            </a:r>
            <a:r>
              <a:rPr sz="3600" dirty="0">
                <a:solidFill>
                  <a:srgbClr val="FFFFFF"/>
                </a:solidFill>
                <a:latin typeface="Arial MT"/>
                <a:cs typeface="Arial MT"/>
              </a:rPr>
              <a:t> Site,</a:t>
            </a:r>
            <a:r>
              <a:rPr sz="36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dirty="0">
                <a:solidFill>
                  <a:srgbClr val="FFFFFF"/>
                </a:solidFill>
                <a:latin typeface="Arial MT"/>
                <a:cs typeface="Arial MT"/>
              </a:rPr>
              <a:t>Payload </a:t>
            </a:r>
            <a:r>
              <a:rPr sz="3600" spc="-20" dirty="0">
                <a:solidFill>
                  <a:srgbClr val="FFFFFF"/>
                </a:solidFill>
                <a:latin typeface="Arial MT"/>
                <a:cs typeface="Arial MT"/>
              </a:rPr>
              <a:t>Mass </a:t>
            </a:r>
            <a:r>
              <a:rPr sz="3600" dirty="0">
                <a:solidFill>
                  <a:srgbClr val="FFFFFF"/>
                </a:solidFill>
                <a:latin typeface="Arial MT"/>
                <a:cs typeface="Arial MT"/>
              </a:rPr>
              <a:t>vs.</a:t>
            </a:r>
            <a:r>
              <a:rPr sz="36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75" dirty="0">
                <a:solidFill>
                  <a:srgbClr val="FFFFFF"/>
                </a:solidFill>
                <a:latin typeface="Arial MT"/>
                <a:cs typeface="Arial MT"/>
              </a:rPr>
              <a:t>Launch</a:t>
            </a:r>
            <a:r>
              <a:rPr sz="36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dirty="0">
                <a:solidFill>
                  <a:srgbClr val="FFFFFF"/>
                </a:solidFill>
                <a:latin typeface="Arial MT"/>
                <a:cs typeface="Arial MT"/>
              </a:rPr>
              <a:t>Site,</a:t>
            </a:r>
            <a:r>
              <a:rPr sz="36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170" dirty="0">
                <a:solidFill>
                  <a:srgbClr val="FFFFFF"/>
                </a:solidFill>
                <a:latin typeface="Arial MT"/>
                <a:cs typeface="Arial MT"/>
              </a:rPr>
              <a:t>Orbit</a:t>
            </a:r>
            <a:r>
              <a:rPr sz="36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dirty="0">
                <a:solidFill>
                  <a:srgbClr val="FFFFFF"/>
                </a:solidFill>
                <a:latin typeface="Arial MT"/>
                <a:cs typeface="Arial MT"/>
              </a:rPr>
              <a:t>Type</a:t>
            </a:r>
            <a:r>
              <a:rPr sz="36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dirty="0">
                <a:solidFill>
                  <a:srgbClr val="FFFFFF"/>
                </a:solidFill>
                <a:latin typeface="Arial MT"/>
                <a:cs typeface="Arial MT"/>
              </a:rPr>
              <a:t>vs.</a:t>
            </a:r>
            <a:r>
              <a:rPr sz="36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55" dirty="0">
                <a:solidFill>
                  <a:srgbClr val="FFFFFF"/>
                </a:solidFill>
                <a:latin typeface="Arial MT"/>
                <a:cs typeface="Arial MT"/>
              </a:rPr>
              <a:t>Success</a:t>
            </a:r>
            <a:r>
              <a:rPr sz="36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dirty="0">
                <a:solidFill>
                  <a:srgbClr val="FFFFFF"/>
                </a:solidFill>
                <a:latin typeface="Arial MT"/>
                <a:cs typeface="Arial MT"/>
              </a:rPr>
              <a:t>Rate,</a:t>
            </a:r>
            <a:r>
              <a:rPr sz="36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100" dirty="0">
                <a:solidFill>
                  <a:srgbClr val="FFFFFF"/>
                </a:solidFill>
                <a:latin typeface="Arial MT"/>
                <a:cs typeface="Arial MT"/>
              </a:rPr>
              <a:t>Flight</a:t>
            </a:r>
            <a:r>
              <a:rPr sz="36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125" dirty="0">
                <a:solidFill>
                  <a:srgbClr val="FFFFFF"/>
                </a:solidFill>
                <a:latin typeface="Arial MT"/>
                <a:cs typeface="Arial MT"/>
              </a:rPr>
              <a:t>Number</a:t>
            </a:r>
            <a:r>
              <a:rPr sz="36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dirty="0">
                <a:solidFill>
                  <a:srgbClr val="FFFFFF"/>
                </a:solidFill>
                <a:latin typeface="Arial MT"/>
                <a:cs typeface="Arial MT"/>
              </a:rPr>
              <a:t>vs.</a:t>
            </a:r>
            <a:r>
              <a:rPr sz="36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170" dirty="0">
                <a:solidFill>
                  <a:srgbClr val="FFFFFF"/>
                </a:solidFill>
                <a:latin typeface="Arial MT"/>
                <a:cs typeface="Arial MT"/>
              </a:rPr>
              <a:t>Orbit</a:t>
            </a:r>
            <a:r>
              <a:rPr sz="3600" spc="-20" dirty="0">
                <a:solidFill>
                  <a:srgbClr val="FFFFFF"/>
                </a:solidFill>
                <a:latin typeface="Arial MT"/>
                <a:cs typeface="Arial MT"/>
              </a:rPr>
              <a:t> Type, </a:t>
            </a:r>
            <a:r>
              <a:rPr sz="3600" dirty="0">
                <a:solidFill>
                  <a:srgbClr val="FFFFFF"/>
                </a:solidFill>
                <a:latin typeface="Arial MT"/>
                <a:cs typeface="Arial MT"/>
              </a:rPr>
              <a:t>Payload</a:t>
            </a:r>
            <a:r>
              <a:rPr sz="3600" spc="-8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dirty="0">
                <a:solidFill>
                  <a:srgbClr val="FFFFFF"/>
                </a:solidFill>
                <a:latin typeface="Arial MT"/>
                <a:cs typeface="Arial MT"/>
              </a:rPr>
              <a:t>Mass</a:t>
            </a:r>
            <a:r>
              <a:rPr sz="3600" spc="-8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dirty="0">
                <a:solidFill>
                  <a:srgbClr val="FFFFFF"/>
                </a:solidFill>
                <a:latin typeface="Arial MT"/>
                <a:cs typeface="Arial MT"/>
              </a:rPr>
              <a:t>vs</a:t>
            </a:r>
            <a:r>
              <a:rPr sz="3600" spc="-8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170" dirty="0">
                <a:solidFill>
                  <a:srgbClr val="FFFFFF"/>
                </a:solidFill>
                <a:latin typeface="Arial MT"/>
                <a:cs typeface="Arial MT"/>
              </a:rPr>
              <a:t>Orbit</a:t>
            </a:r>
            <a:r>
              <a:rPr sz="3600" spc="-8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dirty="0">
                <a:solidFill>
                  <a:srgbClr val="FFFFFF"/>
                </a:solidFill>
                <a:latin typeface="Arial MT"/>
                <a:cs typeface="Arial MT"/>
              </a:rPr>
              <a:t>Type</a:t>
            </a:r>
            <a:r>
              <a:rPr sz="3600" spc="-8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100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3600" spc="-8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55" dirty="0">
                <a:solidFill>
                  <a:srgbClr val="FFFFFF"/>
                </a:solidFill>
                <a:latin typeface="Arial MT"/>
                <a:cs typeface="Arial MT"/>
              </a:rPr>
              <a:t>Success</a:t>
            </a:r>
            <a:r>
              <a:rPr sz="3600" spc="-8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dirty="0">
                <a:solidFill>
                  <a:srgbClr val="FFFFFF"/>
                </a:solidFill>
                <a:latin typeface="Arial MT"/>
                <a:cs typeface="Arial MT"/>
              </a:rPr>
              <a:t>Rate</a:t>
            </a:r>
            <a:r>
              <a:rPr sz="3600" spc="-7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dirty="0">
                <a:solidFill>
                  <a:srgbClr val="FFFFFF"/>
                </a:solidFill>
                <a:latin typeface="Arial MT"/>
                <a:cs typeface="Arial MT"/>
              </a:rPr>
              <a:t>Yearly</a:t>
            </a:r>
            <a:r>
              <a:rPr sz="3600" spc="-8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-10" dirty="0">
                <a:solidFill>
                  <a:srgbClr val="FFFFFF"/>
                </a:solidFill>
                <a:latin typeface="Arial MT"/>
                <a:cs typeface="Arial MT"/>
              </a:rPr>
              <a:t>Trend</a:t>
            </a:r>
            <a:endParaRPr sz="36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435"/>
              </a:spcBef>
            </a:pPr>
            <a:endParaRPr sz="3600">
              <a:latin typeface="Arial MT"/>
              <a:cs typeface="Arial MT"/>
            </a:endParaRPr>
          </a:p>
          <a:p>
            <a:pPr marL="12700" marR="880110">
              <a:lnSpc>
                <a:spcPct val="110700"/>
              </a:lnSpc>
              <a:spcBef>
                <a:spcPts val="5"/>
              </a:spcBef>
            </a:pPr>
            <a:r>
              <a:rPr sz="3600" spc="110" dirty="0">
                <a:solidFill>
                  <a:srgbClr val="FFFFFF"/>
                </a:solidFill>
                <a:latin typeface="Arial MT"/>
                <a:cs typeface="Arial MT"/>
              </a:rPr>
              <a:t>Scatter</a:t>
            </a:r>
            <a:r>
              <a:rPr sz="36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150" dirty="0">
                <a:solidFill>
                  <a:srgbClr val="FFFFFF"/>
                </a:solidFill>
                <a:latin typeface="Arial MT"/>
                <a:cs typeface="Arial MT"/>
              </a:rPr>
              <a:t>plots</a:t>
            </a:r>
            <a:r>
              <a:rPr sz="36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105" dirty="0">
                <a:solidFill>
                  <a:srgbClr val="FFFFFF"/>
                </a:solidFill>
                <a:latin typeface="Arial MT"/>
                <a:cs typeface="Arial MT"/>
              </a:rPr>
              <a:t>show</a:t>
            </a:r>
            <a:r>
              <a:rPr sz="36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15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36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105" dirty="0">
                <a:solidFill>
                  <a:srgbClr val="FFFFFF"/>
                </a:solidFill>
                <a:latin typeface="Arial MT"/>
                <a:cs typeface="Arial MT"/>
              </a:rPr>
              <a:t>relationship</a:t>
            </a:r>
            <a:r>
              <a:rPr sz="36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145" dirty="0">
                <a:solidFill>
                  <a:srgbClr val="FFFFFF"/>
                </a:solidFill>
                <a:latin typeface="Arial MT"/>
                <a:cs typeface="Arial MT"/>
              </a:rPr>
              <a:t>between</a:t>
            </a:r>
            <a:r>
              <a:rPr sz="36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55" dirty="0">
                <a:solidFill>
                  <a:srgbClr val="FFFFFF"/>
                </a:solidFill>
                <a:latin typeface="Arial MT"/>
                <a:cs typeface="Arial MT"/>
              </a:rPr>
              <a:t>variables.</a:t>
            </a:r>
            <a:r>
              <a:rPr sz="36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120" dirty="0">
                <a:solidFill>
                  <a:srgbClr val="FFFFFF"/>
                </a:solidFill>
                <a:latin typeface="Arial MT"/>
                <a:cs typeface="Arial MT"/>
              </a:rPr>
              <a:t>If</a:t>
            </a:r>
            <a:r>
              <a:rPr sz="36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36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105" dirty="0">
                <a:solidFill>
                  <a:srgbClr val="FFFFFF"/>
                </a:solidFill>
                <a:latin typeface="Arial MT"/>
                <a:cs typeface="Arial MT"/>
              </a:rPr>
              <a:t>relationship</a:t>
            </a:r>
            <a:r>
              <a:rPr sz="36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-10" dirty="0">
                <a:solidFill>
                  <a:srgbClr val="FFFFFF"/>
                </a:solidFill>
                <a:latin typeface="Arial MT"/>
                <a:cs typeface="Arial MT"/>
              </a:rPr>
              <a:t>exists, </a:t>
            </a:r>
            <a:r>
              <a:rPr sz="3600" spc="130" dirty="0">
                <a:solidFill>
                  <a:srgbClr val="FFFFFF"/>
                </a:solidFill>
                <a:latin typeface="Arial MT"/>
                <a:cs typeface="Arial MT"/>
              </a:rPr>
              <a:t>they</a:t>
            </a:r>
            <a:r>
              <a:rPr sz="36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185" dirty="0">
                <a:solidFill>
                  <a:srgbClr val="FFFFFF"/>
                </a:solidFill>
                <a:latin typeface="Arial MT"/>
                <a:cs typeface="Arial MT"/>
              </a:rPr>
              <a:t>could</a:t>
            </a:r>
            <a:r>
              <a:rPr sz="36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140" dirty="0">
                <a:solidFill>
                  <a:srgbClr val="FFFFFF"/>
                </a:solidFill>
                <a:latin typeface="Arial MT"/>
                <a:cs typeface="Arial MT"/>
              </a:rPr>
              <a:t>be</a:t>
            </a:r>
            <a:r>
              <a:rPr sz="36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75" dirty="0">
                <a:solidFill>
                  <a:srgbClr val="FFFFFF"/>
                </a:solidFill>
                <a:latin typeface="Arial MT"/>
                <a:cs typeface="Arial MT"/>
              </a:rPr>
              <a:t>used</a:t>
            </a:r>
            <a:r>
              <a:rPr sz="36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125" dirty="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sz="36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114" dirty="0">
                <a:solidFill>
                  <a:srgbClr val="FFFFFF"/>
                </a:solidFill>
                <a:latin typeface="Arial MT"/>
                <a:cs typeface="Arial MT"/>
              </a:rPr>
              <a:t>machine</a:t>
            </a:r>
            <a:r>
              <a:rPr sz="36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105" dirty="0">
                <a:solidFill>
                  <a:srgbClr val="FFFFFF"/>
                </a:solidFill>
                <a:latin typeface="Arial MT"/>
                <a:cs typeface="Arial MT"/>
              </a:rPr>
              <a:t>learning</a:t>
            </a:r>
            <a:r>
              <a:rPr sz="36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130" dirty="0">
                <a:solidFill>
                  <a:srgbClr val="FFFFFF"/>
                </a:solidFill>
                <a:latin typeface="Arial MT"/>
                <a:cs typeface="Arial MT"/>
              </a:rPr>
              <a:t>model.</a:t>
            </a:r>
            <a:endParaRPr sz="3600">
              <a:latin typeface="Arial MT"/>
              <a:cs typeface="Arial MT"/>
            </a:endParaRPr>
          </a:p>
          <a:p>
            <a:pPr marL="12700" marR="5080">
              <a:lnSpc>
                <a:spcPct val="110700"/>
              </a:lnSpc>
              <a:spcBef>
                <a:spcPts val="1800"/>
              </a:spcBef>
            </a:pPr>
            <a:r>
              <a:rPr sz="3600" dirty="0">
                <a:solidFill>
                  <a:srgbClr val="FFFFFF"/>
                </a:solidFill>
                <a:latin typeface="Arial MT"/>
                <a:cs typeface="Arial MT"/>
              </a:rPr>
              <a:t>Bar</a:t>
            </a:r>
            <a:r>
              <a:rPr sz="36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114" dirty="0">
                <a:solidFill>
                  <a:srgbClr val="FFFFFF"/>
                </a:solidFill>
                <a:latin typeface="Arial MT"/>
                <a:cs typeface="Arial MT"/>
              </a:rPr>
              <a:t>charts</a:t>
            </a:r>
            <a:r>
              <a:rPr sz="36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105" dirty="0">
                <a:solidFill>
                  <a:srgbClr val="FFFFFF"/>
                </a:solidFill>
                <a:latin typeface="Arial MT"/>
                <a:cs typeface="Arial MT"/>
              </a:rPr>
              <a:t>show</a:t>
            </a:r>
            <a:r>
              <a:rPr sz="36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110" dirty="0">
                <a:solidFill>
                  <a:srgbClr val="FFFFFF"/>
                </a:solidFill>
                <a:latin typeface="Arial MT"/>
                <a:cs typeface="Arial MT"/>
              </a:rPr>
              <a:t>comparisons</a:t>
            </a:r>
            <a:r>
              <a:rPr sz="36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150" dirty="0">
                <a:solidFill>
                  <a:srgbClr val="FFFFFF"/>
                </a:solidFill>
                <a:latin typeface="Arial MT"/>
                <a:cs typeface="Arial MT"/>
              </a:rPr>
              <a:t>among</a:t>
            </a:r>
            <a:r>
              <a:rPr sz="36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120" dirty="0">
                <a:solidFill>
                  <a:srgbClr val="FFFFFF"/>
                </a:solidFill>
                <a:latin typeface="Arial MT"/>
                <a:cs typeface="Arial MT"/>
              </a:rPr>
              <a:t>discrete</a:t>
            </a:r>
            <a:r>
              <a:rPr sz="36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100" dirty="0">
                <a:solidFill>
                  <a:srgbClr val="FFFFFF"/>
                </a:solidFill>
                <a:latin typeface="Arial MT"/>
                <a:cs typeface="Arial MT"/>
              </a:rPr>
              <a:t>categories.</a:t>
            </a:r>
            <a:r>
              <a:rPr sz="36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36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114" dirty="0">
                <a:solidFill>
                  <a:srgbClr val="FFFFFF"/>
                </a:solidFill>
                <a:latin typeface="Arial MT"/>
                <a:cs typeface="Arial MT"/>
              </a:rPr>
              <a:t>goal</a:t>
            </a:r>
            <a:r>
              <a:rPr sz="36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dirty="0">
                <a:solidFill>
                  <a:srgbClr val="FFFFFF"/>
                </a:solidFill>
                <a:latin typeface="Arial MT"/>
                <a:cs typeface="Arial MT"/>
              </a:rPr>
              <a:t>is</a:t>
            </a:r>
            <a:r>
              <a:rPr sz="36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225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36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105" dirty="0">
                <a:solidFill>
                  <a:srgbClr val="FFFFFF"/>
                </a:solidFill>
                <a:latin typeface="Arial MT"/>
                <a:cs typeface="Arial MT"/>
              </a:rPr>
              <a:t>show</a:t>
            </a:r>
            <a:r>
              <a:rPr sz="36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125" dirty="0">
                <a:solidFill>
                  <a:srgbClr val="FFFFFF"/>
                </a:solidFill>
                <a:latin typeface="Arial MT"/>
                <a:cs typeface="Arial MT"/>
              </a:rPr>
              <a:t>the </a:t>
            </a:r>
            <a:r>
              <a:rPr sz="3600" spc="105" dirty="0">
                <a:solidFill>
                  <a:srgbClr val="FFFFFF"/>
                </a:solidFill>
                <a:latin typeface="Arial MT"/>
                <a:cs typeface="Arial MT"/>
              </a:rPr>
              <a:t>relationship</a:t>
            </a:r>
            <a:r>
              <a:rPr sz="36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145" dirty="0">
                <a:solidFill>
                  <a:srgbClr val="FFFFFF"/>
                </a:solidFill>
                <a:latin typeface="Arial MT"/>
                <a:cs typeface="Arial MT"/>
              </a:rPr>
              <a:t>between</a:t>
            </a:r>
            <a:r>
              <a:rPr sz="36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15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36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114" dirty="0">
                <a:solidFill>
                  <a:srgbClr val="FFFFFF"/>
                </a:solidFill>
                <a:latin typeface="Arial MT"/>
                <a:cs typeface="Arial MT"/>
              </a:rPr>
              <a:t>speci</a:t>
            </a:r>
            <a:r>
              <a:rPr sz="3600" spc="114" dirty="0">
                <a:solidFill>
                  <a:srgbClr val="FFFFFF"/>
                </a:solidFill>
                <a:latin typeface="Times New Roman"/>
                <a:cs typeface="Times New Roman"/>
              </a:rPr>
              <a:t>f</a:t>
            </a:r>
            <a:r>
              <a:rPr sz="3600" spc="114" dirty="0">
                <a:solidFill>
                  <a:srgbClr val="FFFFFF"/>
                </a:solidFill>
                <a:latin typeface="Arial MT"/>
                <a:cs typeface="Arial MT"/>
              </a:rPr>
              <a:t>ic</a:t>
            </a:r>
            <a:r>
              <a:rPr sz="36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110" dirty="0">
                <a:solidFill>
                  <a:srgbClr val="FFFFFF"/>
                </a:solidFill>
                <a:latin typeface="Arial MT"/>
                <a:cs typeface="Arial MT"/>
              </a:rPr>
              <a:t>categories</a:t>
            </a:r>
            <a:r>
              <a:rPr sz="36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155" dirty="0">
                <a:solidFill>
                  <a:srgbClr val="FFFFFF"/>
                </a:solidFill>
                <a:latin typeface="Arial MT"/>
                <a:cs typeface="Arial MT"/>
              </a:rPr>
              <a:t>being</a:t>
            </a:r>
            <a:r>
              <a:rPr sz="36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145" dirty="0">
                <a:solidFill>
                  <a:srgbClr val="FFFFFF"/>
                </a:solidFill>
                <a:latin typeface="Arial MT"/>
                <a:cs typeface="Arial MT"/>
              </a:rPr>
              <a:t>compared</a:t>
            </a:r>
            <a:r>
              <a:rPr sz="36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100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36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36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75" dirty="0">
                <a:solidFill>
                  <a:srgbClr val="FFFFFF"/>
                </a:solidFill>
                <a:latin typeface="Arial MT"/>
                <a:cs typeface="Arial MT"/>
              </a:rPr>
              <a:t>measured </a:t>
            </a:r>
            <a:r>
              <a:rPr sz="3600" spc="-10" dirty="0">
                <a:solidFill>
                  <a:srgbClr val="FFFFFF"/>
                </a:solidFill>
                <a:latin typeface="Arial MT"/>
                <a:cs typeface="Arial MT"/>
              </a:rPr>
              <a:t>value.</a:t>
            </a:r>
            <a:endParaRPr sz="36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2260"/>
              </a:spcBef>
            </a:pPr>
            <a:r>
              <a:rPr sz="3600" spc="50" dirty="0">
                <a:solidFill>
                  <a:srgbClr val="FFFFFF"/>
                </a:solidFill>
                <a:latin typeface="Arial MT"/>
                <a:cs typeface="Arial MT"/>
              </a:rPr>
              <a:t>Line</a:t>
            </a:r>
            <a:r>
              <a:rPr sz="36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114" dirty="0">
                <a:solidFill>
                  <a:srgbClr val="FFFFFF"/>
                </a:solidFill>
                <a:latin typeface="Arial MT"/>
                <a:cs typeface="Arial MT"/>
              </a:rPr>
              <a:t>charts</a:t>
            </a:r>
            <a:r>
              <a:rPr sz="36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105" dirty="0">
                <a:solidFill>
                  <a:srgbClr val="FFFFFF"/>
                </a:solidFill>
                <a:latin typeface="Arial MT"/>
                <a:cs typeface="Arial MT"/>
              </a:rPr>
              <a:t>show</a:t>
            </a:r>
            <a:r>
              <a:rPr sz="36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110" dirty="0">
                <a:solidFill>
                  <a:srgbClr val="FFFFFF"/>
                </a:solidFill>
                <a:latin typeface="Arial MT"/>
                <a:cs typeface="Arial MT"/>
              </a:rPr>
              <a:t>trends</a:t>
            </a:r>
            <a:r>
              <a:rPr sz="36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125" dirty="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sz="36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100" dirty="0">
                <a:solidFill>
                  <a:srgbClr val="FFFFFF"/>
                </a:solidFill>
                <a:latin typeface="Arial MT"/>
                <a:cs typeface="Arial MT"/>
              </a:rPr>
              <a:t>data</a:t>
            </a:r>
            <a:r>
              <a:rPr sz="36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85" dirty="0">
                <a:solidFill>
                  <a:srgbClr val="FFFFFF"/>
                </a:solidFill>
                <a:latin typeface="Arial MT"/>
                <a:cs typeface="Arial MT"/>
              </a:rPr>
              <a:t>over</a:t>
            </a:r>
            <a:r>
              <a:rPr sz="36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170" dirty="0">
                <a:solidFill>
                  <a:srgbClr val="FFFFFF"/>
                </a:solidFill>
                <a:latin typeface="Arial MT"/>
                <a:cs typeface="Arial MT"/>
              </a:rPr>
              <a:t>time</a:t>
            </a:r>
            <a:r>
              <a:rPr sz="36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125" dirty="0">
                <a:solidFill>
                  <a:srgbClr val="FFFFFF"/>
                </a:solidFill>
                <a:latin typeface="Arial MT"/>
                <a:cs typeface="Arial MT"/>
              </a:rPr>
              <a:t>(time</a:t>
            </a:r>
            <a:r>
              <a:rPr sz="36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-10" dirty="0">
                <a:solidFill>
                  <a:srgbClr val="FFFFFF"/>
                </a:solidFill>
                <a:latin typeface="Arial MT"/>
                <a:cs typeface="Arial MT"/>
              </a:rPr>
              <a:t>series).</a:t>
            </a:r>
            <a:endParaRPr sz="36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45"/>
              </a:spcBef>
            </a:pPr>
            <a:endParaRPr sz="3600">
              <a:latin typeface="Arial MT"/>
              <a:cs typeface="Arial MT"/>
            </a:endParaRPr>
          </a:p>
          <a:p>
            <a:pPr marL="137160" algn="ctr">
              <a:lnSpc>
                <a:spcPct val="100000"/>
              </a:lnSpc>
            </a:pPr>
            <a:r>
              <a:rPr sz="2950" u="sng" spc="11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</a:rPr>
              <a:t>GitHub</a:t>
            </a:r>
            <a:r>
              <a:rPr sz="2950" u="sng" spc="-4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</a:rPr>
              <a:t> </a:t>
            </a:r>
            <a:r>
              <a:rPr sz="2950" u="sng" spc="-7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</a:rPr>
              <a:t>URL:</a:t>
            </a:r>
            <a:r>
              <a:rPr sz="2950" u="sng" spc="-4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</a:rPr>
              <a:t> </a:t>
            </a:r>
            <a:r>
              <a:rPr sz="2950" u="sng" spc="-14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</a:rPr>
              <a:t>EDA</a:t>
            </a:r>
            <a:r>
              <a:rPr sz="2950" u="sng" spc="-4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</a:rPr>
              <a:t> </a:t>
            </a:r>
            <a:r>
              <a:rPr sz="2950" u="sng" spc="16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</a:rPr>
              <a:t>with</a:t>
            </a:r>
            <a:r>
              <a:rPr sz="2950" u="sng" spc="-4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</a:rPr>
              <a:t> </a:t>
            </a:r>
            <a:r>
              <a:rPr sz="2950" u="sng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</a:rPr>
              <a:t>Data</a:t>
            </a:r>
            <a:r>
              <a:rPr sz="2950" u="sng" spc="-4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</a:rPr>
              <a:t> </a:t>
            </a:r>
            <a:r>
              <a:rPr sz="2950" u="sng" spc="4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</a:rPr>
              <a:t>Visualization</a:t>
            </a:r>
            <a:endParaRPr sz="295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393597" y="1055884"/>
            <a:ext cx="5384632" cy="75025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70068" y="2032369"/>
            <a:ext cx="18003520" cy="8756650"/>
          </a:xfrm>
          <a:prstGeom prst="rect">
            <a:avLst/>
          </a:prstGeom>
        </p:spPr>
        <p:txBody>
          <a:bodyPr vert="horz" wrap="square" lIns="0" tIns="2362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60"/>
              </a:spcBef>
            </a:pPr>
            <a:r>
              <a:rPr sz="2800" spc="110" dirty="0">
                <a:solidFill>
                  <a:srgbClr val="D5D5D5"/>
                </a:solidFill>
                <a:latin typeface="Arial MT"/>
                <a:cs typeface="Arial MT"/>
              </a:rPr>
              <a:t>Performed</a:t>
            </a:r>
            <a:r>
              <a:rPr sz="2800" spc="-12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D5D5D5"/>
                </a:solidFill>
                <a:latin typeface="Arial MT"/>
                <a:cs typeface="Arial MT"/>
              </a:rPr>
              <a:t>SQL</a:t>
            </a:r>
            <a:r>
              <a:rPr sz="2800" spc="-12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2800" spc="90" dirty="0">
                <a:solidFill>
                  <a:srgbClr val="D5D5D5"/>
                </a:solidFill>
                <a:latin typeface="Arial MT"/>
                <a:cs typeface="Arial MT"/>
              </a:rPr>
              <a:t>queries:</a:t>
            </a:r>
            <a:endParaRPr sz="2800">
              <a:latin typeface="Arial MT"/>
              <a:cs typeface="Arial MT"/>
            </a:endParaRPr>
          </a:p>
          <a:p>
            <a:pPr marL="1056640" indent="-290195">
              <a:lnSpc>
                <a:spcPct val="100000"/>
              </a:lnSpc>
              <a:spcBef>
                <a:spcPts val="1555"/>
              </a:spcBef>
              <a:buChar char="•"/>
              <a:tabLst>
                <a:tab pos="1056640" algn="l"/>
              </a:tabLst>
            </a:pPr>
            <a:r>
              <a:rPr sz="2500" spc="50" dirty="0">
                <a:solidFill>
                  <a:srgbClr val="FFFFFF"/>
                </a:solidFill>
                <a:latin typeface="Arial MT"/>
                <a:cs typeface="Arial MT"/>
              </a:rPr>
              <a:t>Displaying</a:t>
            </a:r>
            <a:r>
              <a:rPr sz="25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5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dirty="0">
                <a:solidFill>
                  <a:srgbClr val="FFFFFF"/>
                </a:solidFill>
                <a:latin typeface="Arial MT"/>
                <a:cs typeface="Arial MT"/>
              </a:rPr>
              <a:t>names</a:t>
            </a:r>
            <a:r>
              <a:rPr sz="25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135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25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5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85" dirty="0">
                <a:solidFill>
                  <a:srgbClr val="FFFFFF"/>
                </a:solidFill>
                <a:latin typeface="Arial MT"/>
                <a:cs typeface="Arial MT"/>
              </a:rPr>
              <a:t>unique</a:t>
            </a:r>
            <a:r>
              <a:rPr sz="25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85" dirty="0">
                <a:solidFill>
                  <a:srgbClr val="FFFFFF"/>
                </a:solidFill>
                <a:latin typeface="Arial MT"/>
                <a:cs typeface="Arial MT"/>
              </a:rPr>
              <a:t>launch</a:t>
            </a:r>
            <a:r>
              <a:rPr sz="25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dirty="0">
                <a:solidFill>
                  <a:srgbClr val="FFFFFF"/>
                </a:solidFill>
                <a:latin typeface="Arial MT"/>
                <a:cs typeface="Arial MT"/>
              </a:rPr>
              <a:t>sites</a:t>
            </a:r>
            <a:r>
              <a:rPr sz="25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85" dirty="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sz="25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5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50" dirty="0">
                <a:solidFill>
                  <a:srgbClr val="FFFFFF"/>
                </a:solidFill>
                <a:latin typeface="Arial MT"/>
                <a:cs typeface="Arial MT"/>
              </a:rPr>
              <a:t>space</a:t>
            </a:r>
            <a:r>
              <a:rPr sz="25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50" dirty="0">
                <a:solidFill>
                  <a:srgbClr val="FFFFFF"/>
                </a:solidFill>
                <a:latin typeface="Arial MT"/>
                <a:cs typeface="Arial MT"/>
              </a:rPr>
              <a:t>mission</a:t>
            </a:r>
            <a:endParaRPr sz="2500">
              <a:latin typeface="Arial MT"/>
              <a:cs typeface="Arial MT"/>
            </a:endParaRPr>
          </a:p>
          <a:p>
            <a:pPr marL="1056640" indent="-290195">
              <a:lnSpc>
                <a:spcPct val="100000"/>
              </a:lnSpc>
              <a:spcBef>
                <a:spcPts val="1545"/>
              </a:spcBef>
              <a:buChar char="•"/>
              <a:tabLst>
                <a:tab pos="1056640" algn="l"/>
              </a:tabLst>
            </a:pPr>
            <a:r>
              <a:rPr sz="2500" spc="50" dirty="0">
                <a:solidFill>
                  <a:srgbClr val="FFFFFF"/>
                </a:solidFill>
                <a:latin typeface="Arial MT"/>
                <a:cs typeface="Arial MT"/>
              </a:rPr>
              <a:t>Displaying</a:t>
            </a:r>
            <a:r>
              <a:rPr sz="25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65" dirty="0">
                <a:solidFill>
                  <a:srgbClr val="FFFFFF"/>
                </a:solidFill>
                <a:latin typeface="Arial MT"/>
                <a:cs typeface="Arial MT"/>
              </a:rPr>
              <a:t>5</a:t>
            </a:r>
            <a:r>
              <a:rPr sz="25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70" dirty="0">
                <a:solidFill>
                  <a:srgbClr val="FFFFFF"/>
                </a:solidFill>
                <a:latin typeface="Arial MT"/>
                <a:cs typeface="Arial MT"/>
              </a:rPr>
              <a:t>records</a:t>
            </a:r>
            <a:r>
              <a:rPr sz="25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70" dirty="0">
                <a:solidFill>
                  <a:srgbClr val="FFFFFF"/>
                </a:solidFill>
                <a:latin typeface="Arial MT"/>
                <a:cs typeface="Arial MT"/>
              </a:rPr>
              <a:t>where</a:t>
            </a:r>
            <a:r>
              <a:rPr sz="25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85" dirty="0">
                <a:solidFill>
                  <a:srgbClr val="FFFFFF"/>
                </a:solidFill>
                <a:latin typeface="Arial MT"/>
                <a:cs typeface="Arial MT"/>
              </a:rPr>
              <a:t>launch</a:t>
            </a:r>
            <a:r>
              <a:rPr sz="25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dirty="0">
                <a:solidFill>
                  <a:srgbClr val="FFFFFF"/>
                </a:solidFill>
                <a:latin typeface="Arial MT"/>
                <a:cs typeface="Arial MT"/>
              </a:rPr>
              <a:t>sites</a:t>
            </a:r>
            <a:r>
              <a:rPr sz="25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105" dirty="0">
                <a:solidFill>
                  <a:srgbClr val="FFFFFF"/>
                </a:solidFill>
                <a:latin typeface="Arial MT"/>
                <a:cs typeface="Arial MT"/>
              </a:rPr>
              <a:t>begin</a:t>
            </a:r>
            <a:r>
              <a:rPr sz="25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130" dirty="0">
                <a:solidFill>
                  <a:srgbClr val="FFFFFF"/>
                </a:solidFill>
                <a:latin typeface="Arial MT"/>
                <a:cs typeface="Arial MT"/>
              </a:rPr>
              <a:t>with</a:t>
            </a:r>
            <a:r>
              <a:rPr sz="25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5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90" dirty="0">
                <a:solidFill>
                  <a:srgbClr val="FFFFFF"/>
                </a:solidFill>
                <a:latin typeface="Arial MT"/>
                <a:cs typeface="Arial MT"/>
              </a:rPr>
              <a:t>string</a:t>
            </a:r>
            <a:r>
              <a:rPr sz="25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-10" dirty="0">
                <a:solidFill>
                  <a:srgbClr val="FFFFFF"/>
                </a:solidFill>
                <a:latin typeface="Arial MT"/>
                <a:cs typeface="Arial MT"/>
              </a:rPr>
              <a:t>‘CCA'</a:t>
            </a:r>
            <a:endParaRPr sz="2500">
              <a:latin typeface="Arial MT"/>
              <a:cs typeface="Arial MT"/>
            </a:endParaRPr>
          </a:p>
          <a:p>
            <a:pPr marL="1056640" indent="-290195">
              <a:lnSpc>
                <a:spcPct val="100000"/>
              </a:lnSpc>
              <a:spcBef>
                <a:spcPts val="1545"/>
              </a:spcBef>
              <a:buChar char="•"/>
              <a:tabLst>
                <a:tab pos="1056640" algn="l"/>
              </a:tabLst>
            </a:pPr>
            <a:r>
              <a:rPr sz="2500" spc="50" dirty="0">
                <a:solidFill>
                  <a:srgbClr val="FFFFFF"/>
                </a:solidFill>
                <a:latin typeface="Arial MT"/>
                <a:cs typeface="Arial MT"/>
              </a:rPr>
              <a:t>Displaying</a:t>
            </a:r>
            <a:r>
              <a:rPr sz="25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5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Arial MT"/>
                <a:cs typeface="Arial MT"/>
              </a:rPr>
              <a:t>total</a:t>
            </a:r>
            <a:r>
              <a:rPr sz="25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60" dirty="0">
                <a:solidFill>
                  <a:srgbClr val="FFFFFF"/>
                </a:solidFill>
                <a:latin typeface="Arial MT"/>
                <a:cs typeface="Arial MT"/>
              </a:rPr>
              <a:t>payload</a:t>
            </a:r>
            <a:r>
              <a:rPr sz="25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dirty="0">
                <a:solidFill>
                  <a:srgbClr val="FFFFFF"/>
                </a:solidFill>
                <a:latin typeface="Arial MT"/>
                <a:cs typeface="Arial MT"/>
              </a:rPr>
              <a:t>mass</a:t>
            </a:r>
            <a:r>
              <a:rPr sz="25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85" dirty="0">
                <a:solidFill>
                  <a:srgbClr val="FFFFFF"/>
                </a:solidFill>
                <a:latin typeface="Arial MT"/>
                <a:cs typeface="Arial MT"/>
              </a:rPr>
              <a:t>carried</a:t>
            </a:r>
            <a:r>
              <a:rPr sz="25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Arial MT"/>
                <a:cs typeface="Arial MT"/>
              </a:rPr>
              <a:t>by</a:t>
            </a:r>
            <a:r>
              <a:rPr sz="25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70" dirty="0">
                <a:solidFill>
                  <a:srgbClr val="FFFFFF"/>
                </a:solidFill>
                <a:latin typeface="Arial MT"/>
                <a:cs typeface="Arial MT"/>
              </a:rPr>
              <a:t>boosters</a:t>
            </a:r>
            <a:r>
              <a:rPr sz="25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85" dirty="0">
                <a:solidFill>
                  <a:srgbClr val="FFFFFF"/>
                </a:solidFill>
                <a:latin typeface="Arial MT"/>
                <a:cs typeface="Arial MT"/>
              </a:rPr>
              <a:t>launched</a:t>
            </a:r>
            <a:r>
              <a:rPr sz="25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Arial MT"/>
                <a:cs typeface="Arial MT"/>
              </a:rPr>
              <a:t>by</a:t>
            </a:r>
            <a:r>
              <a:rPr sz="25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-20" dirty="0">
                <a:solidFill>
                  <a:srgbClr val="FFFFFF"/>
                </a:solidFill>
                <a:latin typeface="Arial MT"/>
                <a:cs typeface="Arial MT"/>
              </a:rPr>
              <a:t>NASA</a:t>
            </a:r>
            <a:r>
              <a:rPr sz="25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-10" dirty="0">
                <a:solidFill>
                  <a:srgbClr val="FFFFFF"/>
                </a:solidFill>
                <a:latin typeface="Arial MT"/>
                <a:cs typeface="Arial MT"/>
              </a:rPr>
              <a:t>(CRS)</a:t>
            </a:r>
            <a:endParaRPr sz="2500">
              <a:latin typeface="Arial MT"/>
              <a:cs typeface="Arial MT"/>
            </a:endParaRPr>
          </a:p>
          <a:p>
            <a:pPr marL="1056640" indent="-290195">
              <a:lnSpc>
                <a:spcPct val="100000"/>
              </a:lnSpc>
              <a:spcBef>
                <a:spcPts val="1545"/>
              </a:spcBef>
              <a:buChar char="•"/>
              <a:tabLst>
                <a:tab pos="1056640" algn="l"/>
              </a:tabLst>
            </a:pPr>
            <a:r>
              <a:rPr sz="2500" spc="50" dirty="0">
                <a:solidFill>
                  <a:srgbClr val="FFFFFF"/>
                </a:solidFill>
                <a:latin typeface="Arial MT"/>
                <a:cs typeface="Arial MT"/>
              </a:rPr>
              <a:t>Displaying</a:t>
            </a:r>
            <a:r>
              <a:rPr sz="25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dirty="0">
                <a:solidFill>
                  <a:srgbClr val="FFFFFF"/>
                </a:solidFill>
                <a:latin typeface="Arial MT"/>
                <a:cs typeface="Arial MT"/>
              </a:rPr>
              <a:t>average</a:t>
            </a:r>
            <a:r>
              <a:rPr sz="25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60" dirty="0">
                <a:solidFill>
                  <a:srgbClr val="FFFFFF"/>
                </a:solidFill>
                <a:latin typeface="Arial MT"/>
                <a:cs typeface="Arial MT"/>
              </a:rPr>
              <a:t>payload</a:t>
            </a:r>
            <a:r>
              <a:rPr sz="25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dirty="0">
                <a:solidFill>
                  <a:srgbClr val="FFFFFF"/>
                </a:solidFill>
                <a:latin typeface="Arial MT"/>
                <a:cs typeface="Arial MT"/>
              </a:rPr>
              <a:t>mass</a:t>
            </a:r>
            <a:r>
              <a:rPr sz="25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85" dirty="0">
                <a:solidFill>
                  <a:srgbClr val="FFFFFF"/>
                </a:solidFill>
                <a:latin typeface="Arial MT"/>
                <a:cs typeface="Arial MT"/>
              </a:rPr>
              <a:t>carried</a:t>
            </a:r>
            <a:r>
              <a:rPr sz="25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Arial MT"/>
                <a:cs typeface="Arial MT"/>
              </a:rPr>
              <a:t>by</a:t>
            </a:r>
            <a:r>
              <a:rPr sz="25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95" dirty="0">
                <a:solidFill>
                  <a:srgbClr val="FFFFFF"/>
                </a:solidFill>
                <a:latin typeface="Arial MT"/>
                <a:cs typeface="Arial MT"/>
              </a:rPr>
              <a:t>booster</a:t>
            </a:r>
            <a:r>
              <a:rPr sz="25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50" dirty="0">
                <a:solidFill>
                  <a:srgbClr val="FFFFFF"/>
                </a:solidFill>
                <a:latin typeface="Arial MT"/>
                <a:cs typeface="Arial MT"/>
              </a:rPr>
              <a:t>version</a:t>
            </a:r>
            <a:r>
              <a:rPr sz="25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dirty="0">
                <a:solidFill>
                  <a:srgbClr val="FFFFFF"/>
                </a:solidFill>
                <a:latin typeface="Arial MT"/>
                <a:cs typeface="Arial MT"/>
              </a:rPr>
              <a:t>F9</a:t>
            </a:r>
            <a:r>
              <a:rPr sz="25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-20" dirty="0">
                <a:solidFill>
                  <a:srgbClr val="FFFFFF"/>
                </a:solidFill>
                <a:latin typeface="Arial MT"/>
                <a:cs typeface="Arial MT"/>
              </a:rPr>
              <a:t>v1.1</a:t>
            </a:r>
            <a:endParaRPr sz="2500">
              <a:latin typeface="Arial MT"/>
              <a:cs typeface="Arial MT"/>
            </a:endParaRPr>
          </a:p>
          <a:p>
            <a:pPr marL="1056640" indent="-290195">
              <a:lnSpc>
                <a:spcPct val="100000"/>
              </a:lnSpc>
              <a:spcBef>
                <a:spcPts val="1545"/>
              </a:spcBef>
              <a:buChar char="•"/>
              <a:tabLst>
                <a:tab pos="1056640" algn="l"/>
              </a:tabLst>
            </a:pPr>
            <a:r>
              <a:rPr sz="2500" spc="70" dirty="0">
                <a:solidFill>
                  <a:srgbClr val="FFFFFF"/>
                </a:solidFill>
                <a:latin typeface="Arial MT"/>
                <a:cs typeface="Arial MT"/>
              </a:rPr>
              <a:t>Listing</a:t>
            </a:r>
            <a:r>
              <a:rPr sz="25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5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85" dirty="0">
                <a:solidFill>
                  <a:srgbClr val="FFFFFF"/>
                </a:solidFill>
                <a:latin typeface="Arial MT"/>
                <a:cs typeface="Arial MT"/>
              </a:rPr>
              <a:t>date</a:t>
            </a:r>
            <a:r>
              <a:rPr sz="25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85" dirty="0">
                <a:solidFill>
                  <a:srgbClr val="FFFFFF"/>
                </a:solidFill>
                <a:latin typeface="Arial MT"/>
                <a:cs typeface="Arial MT"/>
              </a:rPr>
              <a:t>when</a:t>
            </a:r>
            <a:r>
              <a:rPr sz="25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5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50" dirty="0">
                <a:solidFill>
                  <a:srgbClr val="FFFFFF"/>
                </a:solidFill>
                <a:latin typeface="Times New Roman"/>
                <a:cs typeface="Times New Roman"/>
              </a:rPr>
              <a:t>f</a:t>
            </a:r>
            <a:r>
              <a:rPr sz="2500" spc="50" dirty="0">
                <a:solidFill>
                  <a:srgbClr val="FFFFFF"/>
                </a:solidFill>
                <a:latin typeface="Arial MT"/>
                <a:cs typeface="Arial MT"/>
              </a:rPr>
              <a:t>irst</a:t>
            </a:r>
            <a:r>
              <a:rPr sz="25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60" dirty="0">
                <a:solidFill>
                  <a:srgbClr val="FFFFFF"/>
                </a:solidFill>
                <a:latin typeface="Arial MT"/>
                <a:cs typeface="Arial MT"/>
              </a:rPr>
              <a:t>successful</a:t>
            </a:r>
            <a:r>
              <a:rPr sz="25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90" dirty="0">
                <a:solidFill>
                  <a:srgbClr val="FFFFFF"/>
                </a:solidFill>
                <a:latin typeface="Arial MT"/>
                <a:cs typeface="Arial MT"/>
              </a:rPr>
              <a:t>landing</a:t>
            </a:r>
            <a:r>
              <a:rPr sz="25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120" dirty="0">
                <a:solidFill>
                  <a:srgbClr val="FFFFFF"/>
                </a:solidFill>
                <a:latin typeface="Arial MT"/>
                <a:cs typeface="Arial MT"/>
              </a:rPr>
              <a:t>outcome</a:t>
            </a:r>
            <a:r>
              <a:rPr sz="25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85" dirty="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sz="25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110" dirty="0">
                <a:solidFill>
                  <a:srgbClr val="FFFFFF"/>
                </a:solidFill>
                <a:latin typeface="Arial MT"/>
                <a:cs typeface="Arial MT"/>
              </a:rPr>
              <a:t>ground</a:t>
            </a:r>
            <a:r>
              <a:rPr sz="25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95" dirty="0">
                <a:solidFill>
                  <a:srgbClr val="FFFFFF"/>
                </a:solidFill>
                <a:latin typeface="Arial MT"/>
                <a:cs typeface="Arial MT"/>
              </a:rPr>
              <a:t>pad</a:t>
            </a:r>
            <a:r>
              <a:rPr sz="25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dirty="0">
                <a:solidFill>
                  <a:srgbClr val="FFFFFF"/>
                </a:solidFill>
                <a:latin typeface="Arial MT"/>
                <a:cs typeface="Arial MT"/>
              </a:rPr>
              <a:t>was</a:t>
            </a:r>
            <a:r>
              <a:rPr sz="25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50" dirty="0">
                <a:solidFill>
                  <a:srgbClr val="FFFFFF"/>
                </a:solidFill>
                <a:latin typeface="Arial MT"/>
                <a:cs typeface="Arial MT"/>
              </a:rPr>
              <a:t>achieved</a:t>
            </a:r>
            <a:endParaRPr sz="2500">
              <a:latin typeface="Arial MT"/>
              <a:cs typeface="Arial MT"/>
            </a:endParaRPr>
          </a:p>
          <a:p>
            <a:pPr marL="1056640" marR="5080" indent="-290830">
              <a:lnSpc>
                <a:spcPct val="109900"/>
              </a:lnSpc>
              <a:spcBef>
                <a:spcPts val="1245"/>
              </a:spcBef>
              <a:buChar char="•"/>
              <a:tabLst>
                <a:tab pos="1056640" algn="l"/>
              </a:tabLst>
            </a:pPr>
            <a:r>
              <a:rPr sz="2500" spc="70" dirty="0">
                <a:solidFill>
                  <a:srgbClr val="FFFFFF"/>
                </a:solidFill>
                <a:latin typeface="Arial MT"/>
                <a:cs typeface="Arial MT"/>
              </a:rPr>
              <a:t>Listing</a:t>
            </a:r>
            <a:r>
              <a:rPr sz="25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5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dirty="0">
                <a:solidFill>
                  <a:srgbClr val="FFFFFF"/>
                </a:solidFill>
                <a:latin typeface="Arial MT"/>
                <a:cs typeface="Arial MT"/>
              </a:rPr>
              <a:t>names</a:t>
            </a:r>
            <a:r>
              <a:rPr sz="25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135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25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5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70" dirty="0">
                <a:solidFill>
                  <a:srgbClr val="FFFFFF"/>
                </a:solidFill>
                <a:latin typeface="Arial MT"/>
                <a:cs typeface="Arial MT"/>
              </a:rPr>
              <a:t>boosters</a:t>
            </a:r>
            <a:r>
              <a:rPr sz="25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125" dirty="0">
                <a:solidFill>
                  <a:srgbClr val="FFFFFF"/>
                </a:solidFill>
                <a:latin typeface="Arial MT"/>
                <a:cs typeface="Arial MT"/>
              </a:rPr>
              <a:t>which</a:t>
            </a:r>
            <a:r>
              <a:rPr sz="25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dirty="0">
                <a:solidFill>
                  <a:srgbClr val="FFFFFF"/>
                </a:solidFill>
                <a:latin typeface="Arial MT"/>
                <a:cs typeface="Arial MT"/>
              </a:rPr>
              <a:t>have</a:t>
            </a:r>
            <a:r>
              <a:rPr sz="25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dirty="0">
                <a:solidFill>
                  <a:srgbClr val="FFFFFF"/>
                </a:solidFill>
                <a:latin typeface="Arial MT"/>
                <a:cs typeface="Arial MT"/>
              </a:rPr>
              <a:t>success</a:t>
            </a:r>
            <a:r>
              <a:rPr sz="25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85" dirty="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sz="25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95" dirty="0">
                <a:solidFill>
                  <a:srgbClr val="FFFFFF"/>
                </a:solidFill>
                <a:latin typeface="Arial MT"/>
                <a:cs typeface="Arial MT"/>
              </a:rPr>
              <a:t>drone</a:t>
            </a:r>
            <a:r>
              <a:rPr sz="25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65" dirty="0">
                <a:solidFill>
                  <a:srgbClr val="FFFFFF"/>
                </a:solidFill>
                <a:latin typeface="Arial MT"/>
                <a:cs typeface="Arial MT"/>
              </a:rPr>
              <a:t>ship</a:t>
            </a:r>
            <a:r>
              <a:rPr sz="25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65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25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dirty="0">
                <a:solidFill>
                  <a:srgbClr val="FFFFFF"/>
                </a:solidFill>
                <a:latin typeface="Arial MT"/>
                <a:cs typeface="Arial MT"/>
              </a:rPr>
              <a:t>have</a:t>
            </a:r>
            <a:r>
              <a:rPr sz="25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60" dirty="0">
                <a:solidFill>
                  <a:srgbClr val="FFFFFF"/>
                </a:solidFill>
                <a:latin typeface="Arial MT"/>
                <a:cs typeface="Arial MT"/>
              </a:rPr>
              <a:t>payload</a:t>
            </a:r>
            <a:r>
              <a:rPr sz="25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dirty="0">
                <a:solidFill>
                  <a:srgbClr val="FFFFFF"/>
                </a:solidFill>
                <a:latin typeface="Arial MT"/>
                <a:cs typeface="Arial MT"/>
              </a:rPr>
              <a:t>mass</a:t>
            </a:r>
            <a:r>
              <a:rPr sz="25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70" dirty="0">
                <a:solidFill>
                  <a:srgbClr val="FFFFFF"/>
                </a:solidFill>
                <a:latin typeface="Arial MT"/>
                <a:cs typeface="Arial MT"/>
              </a:rPr>
              <a:t>greater</a:t>
            </a:r>
            <a:r>
              <a:rPr sz="25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85" dirty="0">
                <a:solidFill>
                  <a:srgbClr val="FFFFFF"/>
                </a:solidFill>
                <a:latin typeface="Arial MT"/>
                <a:cs typeface="Arial MT"/>
              </a:rPr>
              <a:t>than</a:t>
            </a:r>
            <a:r>
              <a:rPr sz="25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254" dirty="0">
                <a:solidFill>
                  <a:srgbClr val="FFFFFF"/>
                </a:solidFill>
                <a:latin typeface="Arial MT"/>
                <a:cs typeface="Arial MT"/>
              </a:rPr>
              <a:t>4000</a:t>
            </a:r>
            <a:r>
              <a:rPr sz="25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95" dirty="0">
                <a:solidFill>
                  <a:srgbClr val="FFFFFF"/>
                </a:solidFill>
                <a:latin typeface="Arial MT"/>
                <a:cs typeface="Arial MT"/>
              </a:rPr>
              <a:t>but </a:t>
            </a:r>
            <a:r>
              <a:rPr sz="2500" dirty="0">
                <a:solidFill>
                  <a:srgbClr val="FFFFFF"/>
                </a:solidFill>
                <a:latin typeface="Arial MT"/>
                <a:cs typeface="Arial MT"/>
              </a:rPr>
              <a:t>less</a:t>
            </a:r>
            <a:r>
              <a:rPr sz="25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85" dirty="0">
                <a:solidFill>
                  <a:srgbClr val="FFFFFF"/>
                </a:solidFill>
                <a:latin typeface="Arial MT"/>
                <a:cs typeface="Arial MT"/>
              </a:rPr>
              <a:t>than</a:t>
            </a:r>
            <a:r>
              <a:rPr sz="25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240" dirty="0">
                <a:solidFill>
                  <a:srgbClr val="FFFFFF"/>
                </a:solidFill>
                <a:latin typeface="Arial MT"/>
                <a:cs typeface="Arial MT"/>
              </a:rPr>
              <a:t>6000</a:t>
            </a:r>
            <a:endParaRPr sz="2500">
              <a:latin typeface="Arial MT"/>
              <a:cs typeface="Arial MT"/>
            </a:endParaRPr>
          </a:p>
          <a:p>
            <a:pPr marL="1056640" indent="-290195">
              <a:lnSpc>
                <a:spcPct val="100000"/>
              </a:lnSpc>
              <a:spcBef>
                <a:spcPts val="1545"/>
              </a:spcBef>
              <a:buChar char="•"/>
              <a:tabLst>
                <a:tab pos="1056640" algn="l"/>
              </a:tabLst>
            </a:pPr>
            <a:r>
              <a:rPr sz="2500" spc="70" dirty="0">
                <a:solidFill>
                  <a:srgbClr val="FFFFFF"/>
                </a:solidFill>
                <a:latin typeface="Arial MT"/>
                <a:cs typeface="Arial MT"/>
              </a:rPr>
              <a:t>Listing</a:t>
            </a:r>
            <a:r>
              <a:rPr sz="25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5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Arial MT"/>
                <a:cs typeface="Arial MT"/>
              </a:rPr>
              <a:t>total</a:t>
            </a:r>
            <a:r>
              <a:rPr sz="25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110" dirty="0">
                <a:solidFill>
                  <a:srgbClr val="FFFFFF"/>
                </a:solidFill>
                <a:latin typeface="Arial MT"/>
                <a:cs typeface="Arial MT"/>
              </a:rPr>
              <a:t>number</a:t>
            </a:r>
            <a:r>
              <a:rPr sz="25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135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25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60" dirty="0">
                <a:solidFill>
                  <a:srgbClr val="FFFFFF"/>
                </a:solidFill>
                <a:latin typeface="Arial MT"/>
                <a:cs typeface="Arial MT"/>
              </a:rPr>
              <a:t>successful</a:t>
            </a:r>
            <a:r>
              <a:rPr sz="25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65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25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55" dirty="0">
                <a:solidFill>
                  <a:srgbClr val="FFFFFF"/>
                </a:solidFill>
                <a:latin typeface="Arial MT"/>
                <a:cs typeface="Arial MT"/>
              </a:rPr>
              <a:t>failure</a:t>
            </a:r>
            <a:r>
              <a:rPr sz="25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60" dirty="0">
                <a:solidFill>
                  <a:srgbClr val="FFFFFF"/>
                </a:solidFill>
                <a:latin typeface="Arial MT"/>
                <a:cs typeface="Arial MT"/>
              </a:rPr>
              <a:t>mission</a:t>
            </a:r>
            <a:r>
              <a:rPr sz="25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90" dirty="0">
                <a:solidFill>
                  <a:srgbClr val="FFFFFF"/>
                </a:solidFill>
                <a:latin typeface="Arial MT"/>
                <a:cs typeface="Arial MT"/>
              </a:rPr>
              <a:t>outcomes</a:t>
            </a:r>
            <a:endParaRPr sz="2500">
              <a:latin typeface="Arial MT"/>
              <a:cs typeface="Arial MT"/>
            </a:endParaRPr>
          </a:p>
          <a:p>
            <a:pPr marL="1056640" indent="-290195">
              <a:lnSpc>
                <a:spcPct val="100000"/>
              </a:lnSpc>
              <a:spcBef>
                <a:spcPts val="1545"/>
              </a:spcBef>
              <a:buChar char="•"/>
              <a:tabLst>
                <a:tab pos="1056640" algn="l"/>
              </a:tabLst>
            </a:pPr>
            <a:r>
              <a:rPr sz="2500" spc="70" dirty="0">
                <a:solidFill>
                  <a:srgbClr val="FFFFFF"/>
                </a:solidFill>
                <a:latin typeface="Arial MT"/>
                <a:cs typeface="Arial MT"/>
              </a:rPr>
              <a:t>Listing</a:t>
            </a:r>
            <a:r>
              <a:rPr sz="250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500" spc="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dirty="0">
                <a:solidFill>
                  <a:srgbClr val="FFFFFF"/>
                </a:solidFill>
                <a:latin typeface="Arial MT"/>
                <a:cs typeface="Arial MT"/>
              </a:rPr>
              <a:t>names</a:t>
            </a:r>
            <a:r>
              <a:rPr sz="2500" spc="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135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250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500" spc="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95" dirty="0">
                <a:solidFill>
                  <a:srgbClr val="FFFFFF"/>
                </a:solidFill>
                <a:latin typeface="Arial MT"/>
                <a:cs typeface="Arial MT"/>
              </a:rPr>
              <a:t>booster</a:t>
            </a:r>
            <a:r>
              <a:rPr sz="2500" spc="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dirty="0">
                <a:solidFill>
                  <a:srgbClr val="FFFFFF"/>
                </a:solidFill>
                <a:latin typeface="Arial MT"/>
                <a:cs typeface="Arial MT"/>
              </a:rPr>
              <a:t>versions</a:t>
            </a:r>
            <a:r>
              <a:rPr sz="250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125" dirty="0">
                <a:solidFill>
                  <a:srgbClr val="FFFFFF"/>
                </a:solidFill>
                <a:latin typeface="Arial MT"/>
                <a:cs typeface="Arial MT"/>
              </a:rPr>
              <a:t>which</a:t>
            </a:r>
            <a:r>
              <a:rPr sz="2500" spc="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dirty="0">
                <a:solidFill>
                  <a:srgbClr val="FFFFFF"/>
                </a:solidFill>
                <a:latin typeface="Arial MT"/>
                <a:cs typeface="Arial MT"/>
              </a:rPr>
              <a:t>have</a:t>
            </a:r>
            <a:r>
              <a:rPr sz="2500" spc="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85" dirty="0">
                <a:solidFill>
                  <a:srgbClr val="FFFFFF"/>
                </a:solidFill>
                <a:latin typeface="Arial MT"/>
                <a:cs typeface="Arial MT"/>
              </a:rPr>
              <a:t>carried</a:t>
            </a:r>
            <a:r>
              <a:rPr sz="2500" spc="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50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90" dirty="0">
                <a:solidFill>
                  <a:srgbClr val="FFFFFF"/>
                </a:solidFill>
                <a:latin typeface="Arial MT"/>
                <a:cs typeface="Arial MT"/>
              </a:rPr>
              <a:t>maximum</a:t>
            </a:r>
            <a:r>
              <a:rPr sz="2500" spc="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60" dirty="0">
                <a:solidFill>
                  <a:srgbClr val="FFFFFF"/>
                </a:solidFill>
                <a:latin typeface="Arial MT"/>
                <a:cs typeface="Arial MT"/>
              </a:rPr>
              <a:t>payload</a:t>
            </a:r>
            <a:r>
              <a:rPr sz="2500" spc="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-20" dirty="0">
                <a:solidFill>
                  <a:srgbClr val="FFFFFF"/>
                </a:solidFill>
                <a:latin typeface="Arial MT"/>
                <a:cs typeface="Arial MT"/>
              </a:rPr>
              <a:t>mass</a:t>
            </a:r>
            <a:endParaRPr sz="2500">
              <a:latin typeface="Arial MT"/>
              <a:cs typeface="Arial MT"/>
            </a:endParaRPr>
          </a:p>
          <a:p>
            <a:pPr marL="1056640" marR="301625" indent="-290830">
              <a:lnSpc>
                <a:spcPct val="109900"/>
              </a:lnSpc>
              <a:spcBef>
                <a:spcPts val="1250"/>
              </a:spcBef>
              <a:buChar char="•"/>
              <a:tabLst>
                <a:tab pos="1056640" algn="l"/>
              </a:tabLst>
            </a:pPr>
            <a:r>
              <a:rPr sz="2500" spc="70" dirty="0">
                <a:solidFill>
                  <a:srgbClr val="FFFFFF"/>
                </a:solidFill>
                <a:latin typeface="Arial MT"/>
                <a:cs typeface="Arial MT"/>
              </a:rPr>
              <a:t>Listing</a:t>
            </a:r>
            <a:r>
              <a:rPr sz="25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50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75" dirty="0">
                <a:solidFill>
                  <a:srgbClr val="FFFFFF"/>
                </a:solidFill>
                <a:latin typeface="Arial MT"/>
                <a:cs typeface="Arial MT"/>
              </a:rPr>
              <a:t>failed</a:t>
            </a:r>
            <a:r>
              <a:rPr sz="25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90" dirty="0">
                <a:solidFill>
                  <a:srgbClr val="FFFFFF"/>
                </a:solidFill>
                <a:latin typeface="Arial MT"/>
                <a:cs typeface="Arial MT"/>
              </a:rPr>
              <a:t>landing</a:t>
            </a:r>
            <a:r>
              <a:rPr sz="250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Arial MT"/>
                <a:cs typeface="Arial MT"/>
              </a:rPr>
              <a:t>outcomes</a:t>
            </a:r>
            <a:r>
              <a:rPr sz="25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85" dirty="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sz="250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95" dirty="0">
                <a:solidFill>
                  <a:srgbClr val="FFFFFF"/>
                </a:solidFill>
                <a:latin typeface="Arial MT"/>
                <a:cs typeface="Arial MT"/>
              </a:rPr>
              <a:t>drone</a:t>
            </a:r>
            <a:r>
              <a:rPr sz="25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dirty="0">
                <a:solidFill>
                  <a:srgbClr val="FFFFFF"/>
                </a:solidFill>
                <a:latin typeface="Arial MT"/>
                <a:cs typeface="Arial MT"/>
              </a:rPr>
              <a:t>ship,</a:t>
            </a:r>
            <a:r>
              <a:rPr sz="250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95" dirty="0">
                <a:solidFill>
                  <a:srgbClr val="FFFFFF"/>
                </a:solidFill>
                <a:latin typeface="Arial MT"/>
                <a:cs typeface="Arial MT"/>
              </a:rPr>
              <a:t>their</a:t>
            </a:r>
            <a:r>
              <a:rPr sz="25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95" dirty="0">
                <a:solidFill>
                  <a:srgbClr val="FFFFFF"/>
                </a:solidFill>
                <a:latin typeface="Arial MT"/>
                <a:cs typeface="Arial MT"/>
              </a:rPr>
              <a:t>booster</a:t>
            </a:r>
            <a:r>
              <a:rPr sz="250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dirty="0">
                <a:solidFill>
                  <a:srgbClr val="FFFFFF"/>
                </a:solidFill>
                <a:latin typeface="Arial MT"/>
                <a:cs typeface="Arial MT"/>
              </a:rPr>
              <a:t>versions</a:t>
            </a:r>
            <a:r>
              <a:rPr sz="25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65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250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85" dirty="0">
                <a:solidFill>
                  <a:srgbClr val="FFFFFF"/>
                </a:solidFill>
                <a:latin typeface="Arial MT"/>
                <a:cs typeface="Arial MT"/>
              </a:rPr>
              <a:t>launch</a:t>
            </a:r>
            <a:r>
              <a:rPr sz="250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55" dirty="0">
                <a:solidFill>
                  <a:srgbClr val="FFFFFF"/>
                </a:solidFill>
                <a:latin typeface="Arial MT"/>
                <a:cs typeface="Arial MT"/>
              </a:rPr>
              <a:t>site</a:t>
            </a:r>
            <a:r>
              <a:rPr sz="25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dirty="0">
                <a:solidFill>
                  <a:srgbClr val="FFFFFF"/>
                </a:solidFill>
                <a:latin typeface="Arial MT"/>
                <a:cs typeface="Arial MT"/>
              </a:rPr>
              <a:t>names</a:t>
            </a:r>
            <a:r>
              <a:rPr sz="250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95" dirty="0">
                <a:solidFill>
                  <a:srgbClr val="FFFFFF"/>
                </a:solidFill>
                <a:latin typeface="Arial MT"/>
                <a:cs typeface="Arial MT"/>
              </a:rPr>
              <a:t>for</a:t>
            </a:r>
            <a:r>
              <a:rPr sz="25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50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95" dirty="0">
                <a:solidFill>
                  <a:srgbClr val="FFFFFF"/>
                </a:solidFill>
                <a:latin typeface="Arial MT"/>
                <a:cs typeface="Arial MT"/>
              </a:rPr>
              <a:t>months</a:t>
            </a:r>
            <a:r>
              <a:rPr sz="25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-25" dirty="0">
                <a:solidFill>
                  <a:srgbClr val="FFFFFF"/>
                </a:solidFill>
                <a:latin typeface="Arial MT"/>
                <a:cs typeface="Arial MT"/>
              </a:rPr>
              <a:t>in </a:t>
            </a:r>
            <a:r>
              <a:rPr sz="2500" dirty="0">
                <a:solidFill>
                  <a:srgbClr val="FFFFFF"/>
                </a:solidFill>
                <a:latin typeface="Arial MT"/>
                <a:cs typeface="Arial MT"/>
              </a:rPr>
              <a:t>year</a:t>
            </a:r>
            <a:r>
              <a:rPr sz="2500" spc="6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-20" dirty="0">
                <a:solidFill>
                  <a:srgbClr val="FFFFFF"/>
                </a:solidFill>
                <a:latin typeface="Arial MT"/>
                <a:cs typeface="Arial MT"/>
              </a:rPr>
              <a:t>2015</a:t>
            </a:r>
            <a:endParaRPr sz="2500">
              <a:latin typeface="Arial MT"/>
              <a:cs typeface="Arial MT"/>
            </a:endParaRPr>
          </a:p>
          <a:p>
            <a:pPr marL="1056640" marR="345440" indent="-290830">
              <a:lnSpc>
                <a:spcPct val="109900"/>
              </a:lnSpc>
              <a:spcBef>
                <a:spcPts val="1245"/>
              </a:spcBef>
              <a:buChar char="•"/>
              <a:tabLst>
                <a:tab pos="1056640" algn="l"/>
              </a:tabLst>
            </a:pPr>
            <a:r>
              <a:rPr sz="2500" dirty="0">
                <a:solidFill>
                  <a:srgbClr val="FFFFFF"/>
                </a:solidFill>
                <a:latin typeface="Arial MT"/>
                <a:cs typeface="Arial MT"/>
              </a:rPr>
              <a:t>Ranking</a:t>
            </a:r>
            <a:r>
              <a:rPr sz="250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500" spc="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120" dirty="0">
                <a:solidFill>
                  <a:srgbClr val="FFFFFF"/>
                </a:solidFill>
                <a:latin typeface="Arial MT"/>
                <a:cs typeface="Arial MT"/>
              </a:rPr>
              <a:t>count</a:t>
            </a:r>
            <a:r>
              <a:rPr sz="250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135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2500" spc="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90" dirty="0">
                <a:solidFill>
                  <a:srgbClr val="FFFFFF"/>
                </a:solidFill>
                <a:latin typeface="Arial MT"/>
                <a:cs typeface="Arial MT"/>
              </a:rPr>
              <a:t>landing</a:t>
            </a:r>
            <a:r>
              <a:rPr sz="250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Arial MT"/>
                <a:cs typeface="Arial MT"/>
              </a:rPr>
              <a:t>outcomes</a:t>
            </a:r>
            <a:r>
              <a:rPr sz="2500" spc="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dirty="0">
                <a:solidFill>
                  <a:srgbClr val="FFFFFF"/>
                </a:solidFill>
                <a:latin typeface="Arial MT"/>
                <a:cs typeface="Arial MT"/>
              </a:rPr>
              <a:t>(such</a:t>
            </a:r>
            <a:r>
              <a:rPr sz="250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dirty="0">
                <a:solidFill>
                  <a:srgbClr val="FFFFFF"/>
                </a:solidFill>
                <a:latin typeface="Arial MT"/>
                <a:cs typeface="Arial MT"/>
              </a:rPr>
              <a:t>as</a:t>
            </a:r>
            <a:r>
              <a:rPr sz="2500" spc="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dirty="0">
                <a:solidFill>
                  <a:srgbClr val="FFFFFF"/>
                </a:solidFill>
                <a:latin typeface="Arial MT"/>
                <a:cs typeface="Arial MT"/>
              </a:rPr>
              <a:t>Failure</a:t>
            </a:r>
            <a:r>
              <a:rPr sz="250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70" dirty="0">
                <a:solidFill>
                  <a:srgbClr val="FFFFFF"/>
                </a:solidFill>
                <a:latin typeface="Arial MT"/>
                <a:cs typeface="Arial MT"/>
              </a:rPr>
              <a:t>(drone</a:t>
            </a:r>
            <a:r>
              <a:rPr sz="2500" spc="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50" dirty="0">
                <a:solidFill>
                  <a:srgbClr val="FFFFFF"/>
                </a:solidFill>
                <a:latin typeface="Arial MT"/>
                <a:cs typeface="Arial MT"/>
              </a:rPr>
              <a:t>ship)</a:t>
            </a:r>
            <a:r>
              <a:rPr sz="250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Arial MT"/>
                <a:cs typeface="Arial MT"/>
              </a:rPr>
              <a:t>or</a:t>
            </a:r>
            <a:r>
              <a:rPr sz="2500" spc="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dirty="0">
                <a:solidFill>
                  <a:srgbClr val="FFFFFF"/>
                </a:solidFill>
                <a:latin typeface="Arial MT"/>
                <a:cs typeface="Arial MT"/>
              </a:rPr>
              <a:t>Success</a:t>
            </a:r>
            <a:r>
              <a:rPr sz="250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85" dirty="0">
                <a:solidFill>
                  <a:srgbClr val="FFFFFF"/>
                </a:solidFill>
                <a:latin typeface="Arial MT"/>
                <a:cs typeface="Arial MT"/>
              </a:rPr>
              <a:t>(ground</a:t>
            </a:r>
            <a:r>
              <a:rPr sz="2500" spc="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dirty="0">
                <a:solidFill>
                  <a:srgbClr val="FFFFFF"/>
                </a:solidFill>
                <a:latin typeface="Arial MT"/>
                <a:cs typeface="Arial MT"/>
              </a:rPr>
              <a:t>pad))</a:t>
            </a:r>
            <a:r>
              <a:rPr sz="250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85" dirty="0">
                <a:solidFill>
                  <a:srgbClr val="FFFFFF"/>
                </a:solidFill>
                <a:latin typeface="Arial MT"/>
                <a:cs typeface="Arial MT"/>
              </a:rPr>
              <a:t>between</a:t>
            </a:r>
            <a:r>
              <a:rPr sz="2500" spc="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500" spc="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40" dirty="0">
                <a:solidFill>
                  <a:srgbClr val="FFFFFF"/>
                </a:solidFill>
                <a:latin typeface="Arial MT"/>
                <a:cs typeface="Arial MT"/>
              </a:rPr>
              <a:t>date </a:t>
            </a:r>
            <a:r>
              <a:rPr sz="2500" spc="70" dirty="0">
                <a:solidFill>
                  <a:srgbClr val="FFFFFF"/>
                </a:solidFill>
                <a:latin typeface="Arial MT"/>
                <a:cs typeface="Arial MT"/>
              </a:rPr>
              <a:t>2010-</a:t>
            </a:r>
            <a:r>
              <a:rPr sz="2500" spc="105" dirty="0">
                <a:solidFill>
                  <a:srgbClr val="FFFFFF"/>
                </a:solidFill>
                <a:latin typeface="Arial MT"/>
                <a:cs typeface="Arial MT"/>
              </a:rPr>
              <a:t>06-</a:t>
            </a:r>
            <a:r>
              <a:rPr sz="2500" spc="125" dirty="0">
                <a:solidFill>
                  <a:srgbClr val="FFFFFF"/>
                </a:solidFill>
                <a:latin typeface="Arial MT"/>
                <a:cs typeface="Arial MT"/>
              </a:rPr>
              <a:t>04</a:t>
            </a:r>
            <a:r>
              <a:rPr sz="25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65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25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-50" dirty="0">
                <a:solidFill>
                  <a:srgbClr val="FFFFFF"/>
                </a:solidFill>
                <a:latin typeface="Arial MT"/>
                <a:cs typeface="Arial MT"/>
              </a:rPr>
              <a:t>2017-</a:t>
            </a:r>
            <a:r>
              <a:rPr sz="2500" spc="95" dirty="0">
                <a:solidFill>
                  <a:srgbClr val="FFFFFF"/>
                </a:solidFill>
                <a:latin typeface="Arial MT"/>
                <a:cs typeface="Arial MT"/>
              </a:rPr>
              <a:t>03-</a:t>
            </a:r>
            <a:r>
              <a:rPr sz="2500" spc="135" dirty="0">
                <a:solidFill>
                  <a:srgbClr val="FFFFFF"/>
                </a:solidFill>
                <a:latin typeface="Arial MT"/>
                <a:cs typeface="Arial MT"/>
              </a:rPr>
              <a:t>20</a:t>
            </a:r>
            <a:r>
              <a:rPr sz="25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85" dirty="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sz="25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90" dirty="0">
                <a:solidFill>
                  <a:srgbClr val="FFFFFF"/>
                </a:solidFill>
                <a:latin typeface="Arial MT"/>
                <a:cs typeface="Arial MT"/>
              </a:rPr>
              <a:t>descending</a:t>
            </a:r>
            <a:r>
              <a:rPr sz="25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75" dirty="0">
                <a:solidFill>
                  <a:srgbClr val="FFFFFF"/>
                </a:solidFill>
                <a:latin typeface="Arial MT"/>
                <a:cs typeface="Arial MT"/>
              </a:rPr>
              <a:t>order</a:t>
            </a:r>
            <a:endParaRPr sz="25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855"/>
              </a:spcBef>
            </a:pPr>
            <a:endParaRPr sz="2500">
              <a:latin typeface="Arial MT"/>
              <a:cs typeface="Arial MT"/>
            </a:endParaRPr>
          </a:p>
          <a:p>
            <a:pPr marL="160020" algn="ctr">
              <a:lnSpc>
                <a:spcPct val="100000"/>
              </a:lnSpc>
              <a:spcBef>
                <a:spcPts val="5"/>
              </a:spcBef>
            </a:pPr>
            <a:r>
              <a:rPr sz="2950" u="sng" spc="11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</a:rPr>
              <a:t>GitHub</a:t>
            </a:r>
            <a:r>
              <a:rPr sz="2950" u="sng" spc="-6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</a:rPr>
              <a:t> </a:t>
            </a:r>
            <a:r>
              <a:rPr sz="2950" u="sng" spc="-7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</a:rPr>
              <a:t>URL:</a:t>
            </a:r>
            <a:r>
              <a:rPr sz="2950" u="sng" spc="-6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</a:rPr>
              <a:t> </a:t>
            </a:r>
            <a:r>
              <a:rPr sz="2950" u="sng" spc="-14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</a:rPr>
              <a:t>EDA</a:t>
            </a:r>
            <a:r>
              <a:rPr sz="2950" u="sng" spc="-6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</a:rPr>
              <a:t> </a:t>
            </a:r>
            <a:r>
              <a:rPr sz="2950" u="sng" spc="16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</a:rPr>
              <a:t>with</a:t>
            </a:r>
            <a:r>
              <a:rPr sz="2950" u="sng" spc="-6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</a:rPr>
              <a:t> </a:t>
            </a:r>
            <a:r>
              <a:rPr sz="2950" u="sng" spc="-2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</a:rPr>
              <a:t>SQL</a:t>
            </a:r>
            <a:endParaRPr sz="295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29417" y="1055883"/>
            <a:ext cx="14286601" cy="82502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spc="85" dirty="0"/>
              <a:t>Markers</a:t>
            </a:r>
            <a:r>
              <a:rPr sz="3300" spc="-125" dirty="0"/>
              <a:t> </a:t>
            </a:r>
            <a:r>
              <a:rPr sz="3300" spc="220" dirty="0"/>
              <a:t>of</a:t>
            </a:r>
            <a:r>
              <a:rPr sz="3300" spc="-120" dirty="0"/>
              <a:t> </a:t>
            </a:r>
            <a:r>
              <a:rPr sz="3300" spc="95" dirty="0"/>
              <a:t>all</a:t>
            </a:r>
            <a:r>
              <a:rPr sz="3300" spc="-120" dirty="0"/>
              <a:t> </a:t>
            </a:r>
            <a:r>
              <a:rPr sz="3300" spc="105" dirty="0"/>
              <a:t>Launch</a:t>
            </a:r>
            <a:r>
              <a:rPr sz="3300" spc="-120" dirty="0"/>
              <a:t> </a:t>
            </a:r>
            <a:r>
              <a:rPr sz="3300" spc="60" dirty="0"/>
              <a:t>Sites:</a:t>
            </a:r>
            <a:endParaRPr sz="3300"/>
          </a:p>
        </p:txBody>
      </p:sp>
      <p:sp>
        <p:nvSpPr>
          <p:cNvPr id="4" name="object 4"/>
          <p:cNvSpPr txBox="1"/>
          <p:nvPr/>
        </p:nvSpPr>
        <p:spPr>
          <a:xfrm>
            <a:off x="1308125" y="2920850"/>
            <a:ext cx="17264380" cy="786828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766445" marR="273050" indent="221615">
              <a:lnSpc>
                <a:spcPct val="111400"/>
              </a:lnSpc>
              <a:spcBef>
                <a:spcPts val="90"/>
              </a:spcBef>
              <a:buChar char="-"/>
              <a:tabLst>
                <a:tab pos="988060" algn="l"/>
              </a:tabLst>
            </a:pPr>
            <a:r>
              <a:rPr sz="2900" spc="135" dirty="0">
                <a:solidFill>
                  <a:srgbClr val="FFFFFF"/>
                </a:solidFill>
                <a:latin typeface="Arial MT"/>
                <a:cs typeface="Arial MT"/>
              </a:rPr>
              <a:t>Added</a:t>
            </a:r>
            <a:r>
              <a:rPr sz="29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60" dirty="0">
                <a:solidFill>
                  <a:srgbClr val="FFFFFF"/>
                </a:solidFill>
                <a:latin typeface="Arial MT"/>
                <a:cs typeface="Arial MT"/>
              </a:rPr>
              <a:t>Marker</a:t>
            </a:r>
            <a:r>
              <a:rPr sz="29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165" dirty="0">
                <a:solidFill>
                  <a:srgbClr val="FFFFFF"/>
                </a:solidFill>
                <a:latin typeface="Arial MT"/>
                <a:cs typeface="Arial MT"/>
              </a:rPr>
              <a:t>with</a:t>
            </a:r>
            <a:r>
              <a:rPr sz="29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75" dirty="0">
                <a:solidFill>
                  <a:srgbClr val="FFFFFF"/>
                </a:solidFill>
                <a:latin typeface="Arial MT"/>
                <a:cs typeface="Arial MT"/>
              </a:rPr>
              <a:t>Circle,</a:t>
            </a:r>
            <a:r>
              <a:rPr sz="29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80" dirty="0">
                <a:solidFill>
                  <a:srgbClr val="FFFFFF"/>
                </a:solidFill>
                <a:latin typeface="Arial MT"/>
                <a:cs typeface="Arial MT"/>
              </a:rPr>
              <a:t>Popup</a:t>
            </a:r>
            <a:r>
              <a:rPr sz="29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55" dirty="0">
                <a:solidFill>
                  <a:srgbClr val="FFFFFF"/>
                </a:solidFill>
                <a:latin typeface="Arial MT"/>
                <a:cs typeface="Arial MT"/>
              </a:rPr>
              <a:t>Label</a:t>
            </a:r>
            <a:r>
              <a:rPr sz="29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95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29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dirty="0">
                <a:solidFill>
                  <a:srgbClr val="FFFFFF"/>
                </a:solidFill>
                <a:latin typeface="Arial MT"/>
                <a:cs typeface="Arial MT"/>
              </a:rPr>
              <a:t>Text</a:t>
            </a:r>
            <a:r>
              <a:rPr sz="29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55" dirty="0">
                <a:solidFill>
                  <a:srgbClr val="FFFFFF"/>
                </a:solidFill>
                <a:latin typeface="Arial MT"/>
                <a:cs typeface="Arial MT"/>
              </a:rPr>
              <a:t>Label</a:t>
            </a:r>
            <a:r>
              <a:rPr sz="29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180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29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-10" dirty="0">
                <a:solidFill>
                  <a:srgbClr val="FFFFFF"/>
                </a:solidFill>
                <a:latin typeface="Arial MT"/>
                <a:cs typeface="Arial MT"/>
              </a:rPr>
              <a:t>NASA</a:t>
            </a:r>
            <a:r>
              <a:rPr sz="29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60" dirty="0">
                <a:solidFill>
                  <a:srgbClr val="FFFFFF"/>
                </a:solidFill>
                <a:latin typeface="Arial MT"/>
                <a:cs typeface="Arial MT"/>
              </a:rPr>
              <a:t>Johnson</a:t>
            </a:r>
            <a:r>
              <a:rPr sz="29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65" dirty="0">
                <a:solidFill>
                  <a:srgbClr val="FFFFFF"/>
                </a:solidFill>
                <a:latin typeface="Arial MT"/>
                <a:cs typeface="Arial MT"/>
              </a:rPr>
              <a:t>Space</a:t>
            </a:r>
            <a:r>
              <a:rPr sz="29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100" dirty="0">
                <a:solidFill>
                  <a:srgbClr val="FFFFFF"/>
                </a:solidFill>
                <a:latin typeface="Arial MT"/>
                <a:cs typeface="Arial MT"/>
              </a:rPr>
              <a:t>Center</a:t>
            </a:r>
            <a:r>
              <a:rPr sz="29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85" dirty="0">
                <a:solidFill>
                  <a:srgbClr val="FFFFFF"/>
                </a:solidFill>
                <a:latin typeface="Arial MT"/>
                <a:cs typeface="Arial MT"/>
              </a:rPr>
              <a:t>using </a:t>
            </a:r>
            <a:r>
              <a:rPr sz="2900" spc="95" dirty="0">
                <a:solidFill>
                  <a:srgbClr val="FFFFFF"/>
                </a:solidFill>
                <a:latin typeface="Arial MT"/>
                <a:cs typeface="Arial MT"/>
              </a:rPr>
              <a:t>its</a:t>
            </a:r>
            <a:r>
              <a:rPr sz="29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125" dirty="0">
                <a:solidFill>
                  <a:srgbClr val="FFFFFF"/>
                </a:solidFill>
                <a:latin typeface="Arial MT"/>
                <a:cs typeface="Arial MT"/>
              </a:rPr>
              <a:t>latitude</a:t>
            </a:r>
            <a:r>
              <a:rPr sz="29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95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29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140" dirty="0">
                <a:solidFill>
                  <a:srgbClr val="FFFFFF"/>
                </a:solidFill>
                <a:latin typeface="Arial MT"/>
                <a:cs typeface="Arial MT"/>
              </a:rPr>
              <a:t>longitude</a:t>
            </a:r>
            <a:r>
              <a:rPr sz="29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110" dirty="0">
                <a:solidFill>
                  <a:srgbClr val="FFFFFF"/>
                </a:solidFill>
                <a:latin typeface="Arial MT"/>
                <a:cs typeface="Arial MT"/>
              </a:rPr>
              <a:t>coordinates</a:t>
            </a:r>
            <a:r>
              <a:rPr sz="29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dirty="0">
                <a:solidFill>
                  <a:srgbClr val="FFFFFF"/>
                </a:solidFill>
                <a:latin typeface="Arial MT"/>
                <a:cs typeface="Arial MT"/>
              </a:rPr>
              <a:t>as</a:t>
            </a:r>
            <a:r>
              <a:rPr sz="29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29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105" dirty="0">
                <a:solidFill>
                  <a:srgbClr val="FFFFFF"/>
                </a:solidFill>
                <a:latin typeface="Arial MT"/>
                <a:cs typeface="Arial MT"/>
              </a:rPr>
              <a:t>start</a:t>
            </a:r>
            <a:r>
              <a:rPr sz="29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110" dirty="0">
                <a:solidFill>
                  <a:srgbClr val="FFFFFF"/>
                </a:solidFill>
                <a:latin typeface="Arial MT"/>
                <a:cs typeface="Arial MT"/>
              </a:rPr>
              <a:t>location.</a:t>
            </a:r>
            <a:endParaRPr sz="2900">
              <a:latin typeface="Arial MT"/>
              <a:cs typeface="Arial MT"/>
            </a:endParaRPr>
          </a:p>
          <a:p>
            <a:pPr marL="766445" marR="75565" indent="221615">
              <a:lnSpc>
                <a:spcPct val="111400"/>
              </a:lnSpc>
              <a:spcBef>
                <a:spcPts val="1465"/>
              </a:spcBef>
              <a:buChar char="-"/>
              <a:tabLst>
                <a:tab pos="988060" algn="l"/>
              </a:tabLst>
            </a:pPr>
            <a:r>
              <a:rPr sz="2900" spc="135" dirty="0">
                <a:solidFill>
                  <a:srgbClr val="FFFFFF"/>
                </a:solidFill>
                <a:latin typeface="Arial MT"/>
                <a:cs typeface="Arial MT"/>
              </a:rPr>
              <a:t>Added</a:t>
            </a:r>
            <a:r>
              <a:rPr sz="2900" spc="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dirty="0">
                <a:solidFill>
                  <a:srgbClr val="FFFFFF"/>
                </a:solidFill>
                <a:latin typeface="Arial MT"/>
                <a:cs typeface="Arial MT"/>
              </a:rPr>
              <a:t>Markers</a:t>
            </a:r>
            <a:r>
              <a:rPr sz="2900" spc="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165" dirty="0">
                <a:solidFill>
                  <a:srgbClr val="FFFFFF"/>
                </a:solidFill>
                <a:latin typeface="Arial MT"/>
                <a:cs typeface="Arial MT"/>
              </a:rPr>
              <a:t>with</a:t>
            </a:r>
            <a:r>
              <a:rPr sz="2900" spc="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75" dirty="0">
                <a:solidFill>
                  <a:srgbClr val="FFFFFF"/>
                </a:solidFill>
                <a:latin typeface="Arial MT"/>
                <a:cs typeface="Arial MT"/>
              </a:rPr>
              <a:t>Circle,</a:t>
            </a:r>
            <a:r>
              <a:rPr sz="2900" spc="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80" dirty="0">
                <a:solidFill>
                  <a:srgbClr val="FFFFFF"/>
                </a:solidFill>
                <a:latin typeface="Arial MT"/>
                <a:cs typeface="Arial MT"/>
              </a:rPr>
              <a:t>Popup</a:t>
            </a:r>
            <a:r>
              <a:rPr sz="2900" spc="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55" dirty="0">
                <a:solidFill>
                  <a:srgbClr val="FFFFFF"/>
                </a:solidFill>
                <a:latin typeface="Arial MT"/>
                <a:cs typeface="Arial MT"/>
              </a:rPr>
              <a:t>Label</a:t>
            </a:r>
            <a:r>
              <a:rPr sz="2900" spc="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95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2900" spc="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dirty="0">
                <a:solidFill>
                  <a:srgbClr val="FFFFFF"/>
                </a:solidFill>
                <a:latin typeface="Arial MT"/>
                <a:cs typeface="Arial MT"/>
              </a:rPr>
              <a:t>Text</a:t>
            </a:r>
            <a:r>
              <a:rPr sz="2900" spc="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55" dirty="0">
                <a:solidFill>
                  <a:srgbClr val="FFFFFF"/>
                </a:solidFill>
                <a:latin typeface="Arial MT"/>
                <a:cs typeface="Arial MT"/>
              </a:rPr>
              <a:t>Label</a:t>
            </a:r>
            <a:r>
              <a:rPr sz="2900" spc="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180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2900" spc="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dirty="0">
                <a:solidFill>
                  <a:srgbClr val="FFFFFF"/>
                </a:solidFill>
                <a:latin typeface="Arial MT"/>
                <a:cs typeface="Arial MT"/>
              </a:rPr>
              <a:t>all</a:t>
            </a:r>
            <a:r>
              <a:rPr sz="2900" spc="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75" dirty="0">
                <a:solidFill>
                  <a:srgbClr val="FFFFFF"/>
                </a:solidFill>
                <a:latin typeface="Arial MT"/>
                <a:cs typeface="Arial MT"/>
              </a:rPr>
              <a:t>Launch</a:t>
            </a:r>
            <a:r>
              <a:rPr sz="2900" spc="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dirty="0">
                <a:solidFill>
                  <a:srgbClr val="FFFFFF"/>
                </a:solidFill>
                <a:latin typeface="Arial MT"/>
                <a:cs typeface="Arial MT"/>
              </a:rPr>
              <a:t>Sites</a:t>
            </a:r>
            <a:r>
              <a:rPr sz="2900" spc="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95" dirty="0">
                <a:solidFill>
                  <a:srgbClr val="FFFFFF"/>
                </a:solidFill>
                <a:latin typeface="Arial MT"/>
                <a:cs typeface="Arial MT"/>
              </a:rPr>
              <a:t>using</a:t>
            </a:r>
            <a:r>
              <a:rPr sz="2900" spc="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120" dirty="0">
                <a:solidFill>
                  <a:srgbClr val="FFFFFF"/>
                </a:solidFill>
                <a:latin typeface="Arial MT"/>
                <a:cs typeface="Arial MT"/>
              </a:rPr>
              <a:t>their</a:t>
            </a:r>
            <a:r>
              <a:rPr sz="2900" spc="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114" dirty="0">
                <a:solidFill>
                  <a:srgbClr val="FFFFFF"/>
                </a:solidFill>
                <a:latin typeface="Arial MT"/>
                <a:cs typeface="Arial MT"/>
              </a:rPr>
              <a:t>latitude </a:t>
            </a:r>
            <a:r>
              <a:rPr sz="2900" spc="95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29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140" dirty="0">
                <a:solidFill>
                  <a:srgbClr val="FFFFFF"/>
                </a:solidFill>
                <a:latin typeface="Arial MT"/>
                <a:cs typeface="Arial MT"/>
              </a:rPr>
              <a:t>longitude</a:t>
            </a:r>
            <a:r>
              <a:rPr sz="29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110" dirty="0">
                <a:solidFill>
                  <a:srgbClr val="FFFFFF"/>
                </a:solidFill>
                <a:latin typeface="Arial MT"/>
                <a:cs typeface="Arial MT"/>
              </a:rPr>
              <a:t>coordinates</a:t>
            </a:r>
            <a:r>
              <a:rPr sz="29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190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29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100" dirty="0">
                <a:solidFill>
                  <a:srgbClr val="FFFFFF"/>
                </a:solidFill>
                <a:latin typeface="Arial MT"/>
                <a:cs typeface="Arial MT"/>
              </a:rPr>
              <a:t>show</a:t>
            </a:r>
            <a:r>
              <a:rPr sz="29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120" dirty="0">
                <a:solidFill>
                  <a:srgbClr val="FFFFFF"/>
                </a:solidFill>
                <a:latin typeface="Arial MT"/>
                <a:cs typeface="Arial MT"/>
              </a:rPr>
              <a:t>their</a:t>
            </a:r>
            <a:r>
              <a:rPr sz="29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110" dirty="0">
                <a:solidFill>
                  <a:srgbClr val="FFFFFF"/>
                </a:solidFill>
                <a:latin typeface="Arial MT"/>
                <a:cs typeface="Arial MT"/>
              </a:rPr>
              <a:t>geographical</a:t>
            </a:r>
            <a:r>
              <a:rPr sz="29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110" dirty="0">
                <a:solidFill>
                  <a:srgbClr val="FFFFFF"/>
                </a:solidFill>
                <a:latin typeface="Arial MT"/>
                <a:cs typeface="Arial MT"/>
              </a:rPr>
              <a:t>locations</a:t>
            </a:r>
            <a:r>
              <a:rPr sz="29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95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29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130" dirty="0">
                <a:solidFill>
                  <a:srgbClr val="FFFFFF"/>
                </a:solidFill>
                <a:latin typeface="Arial MT"/>
                <a:cs typeface="Arial MT"/>
              </a:rPr>
              <a:t>proximity</a:t>
            </a:r>
            <a:r>
              <a:rPr sz="29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190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29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70" dirty="0">
                <a:solidFill>
                  <a:srgbClr val="FFFFFF"/>
                </a:solidFill>
                <a:latin typeface="Arial MT"/>
                <a:cs typeface="Arial MT"/>
              </a:rPr>
              <a:t>Equator</a:t>
            </a:r>
            <a:r>
              <a:rPr sz="29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70" dirty="0">
                <a:solidFill>
                  <a:srgbClr val="FFFFFF"/>
                </a:solidFill>
                <a:latin typeface="Arial MT"/>
                <a:cs typeface="Arial MT"/>
              </a:rPr>
              <a:t>and </a:t>
            </a:r>
            <a:r>
              <a:rPr sz="2900" spc="55" dirty="0">
                <a:solidFill>
                  <a:srgbClr val="FFFFFF"/>
                </a:solidFill>
                <a:latin typeface="Arial MT"/>
                <a:cs typeface="Arial MT"/>
              </a:rPr>
              <a:t>coasts.</a:t>
            </a:r>
            <a:endParaRPr sz="29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00"/>
              </a:spcBef>
              <a:buClr>
                <a:srgbClr val="FFFFFF"/>
              </a:buClr>
              <a:buFont typeface="Arial MT"/>
              <a:buChar char="-"/>
            </a:pPr>
            <a:endParaRPr sz="29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3300" spc="135" dirty="0">
                <a:solidFill>
                  <a:srgbClr val="D5D5D5"/>
                </a:solidFill>
                <a:latin typeface="Arial MT"/>
                <a:cs typeface="Arial MT"/>
              </a:rPr>
              <a:t>Coloured</a:t>
            </a:r>
            <a:r>
              <a:rPr sz="3300" spc="-12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300" spc="85" dirty="0">
                <a:solidFill>
                  <a:srgbClr val="D5D5D5"/>
                </a:solidFill>
                <a:latin typeface="Arial MT"/>
                <a:cs typeface="Arial MT"/>
              </a:rPr>
              <a:t>Markers</a:t>
            </a:r>
            <a:r>
              <a:rPr sz="3300" spc="-12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300" spc="220" dirty="0">
                <a:solidFill>
                  <a:srgbClr val="D5D5D5"/>
                </a:solidFill>
                <a:latin typeface="Arial MT"/>
                <a:cs typeface="Arial MT"/>
              </a:rPr>
              <a:t>of</a:t>
            </a:r>
            <a:r>
              <a:rPr sz="3300" spc="-12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300" spc="165" dirty="0">
                <a:solidFill>
                  <a:srgbClr val="D5D5D5"/>
                </a:solidFill>
                <a:latin typeface="Arial MT"/>
                <a:cs typeface="Arial MT"/>
              </a:rPr>
              <a:t>the</a:t>
            </a:r>
            <a:r>
              <a:rPr sz="3300" spc="-12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300" spc="145" dirty="0">
                <a:solidFill>
                  <a:srgbClr val="D5D5D5"/>
                </a:solidFill>
                <a:latin typeface="Arial MT"/>
                <a:cs typeface="Arial MT"/>
              </a:rPr>
              <a:t>launch</a:t>
            </a:r>
            <a:r>
              <a:rPr sz="3300" spc="-12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300" spc="170" dirty="0">
                <a:solidFill>
                  <a:srgbClr val="D5D5D5"/>
                </a:solidFill>
                <a:latin typeface="Arial MT"/>
                <a:cs typeface="Arial MT"/>
              </a:rPr>
              <a:t>outcomes</a:t>
            </a:r>
            <a:r>
              <a:rPr sz="3300" spc="-12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300" spc="190" dirty="0">
                <a:solidFill>
                  <a:srgbClr val="D5D5D5"/>
                </a:solidFill>
                <a:latin typeface="Arial MT"/>
                <a:cs typeface="Arial MT"/>
              </a:rPr>
              <a:t>for</a:t>
            </a:r>
            <a:r>
              <a:rPr sz="3300" spc="-12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300" spc="110" dirty="0">
                <a:solidFill>
                  <a:srgbClr val="D5D5D5"/>
                </a:solidFill>
                <a:latin typeface="Arial MT"/>
                <a:cs typeface="Arial MT"/>
              </a:rPr>
              <a:t>each</a:t>
            </a:r>
            <a:r>
              <a:rPr sz="3300" spc="-12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300" spc="105" dirty="0">
                <a:solidFill>
                  <a:srgbClr val="D5D5D5"/>
                </a:solidFill>
                <a:latin typeface="Arial MT"/>
                <a:cs typeface="Arial MT"/>
              </a:rPr>
              <a:t>Launch</a:t>
            </a:r>
            <a:r>
              <a:rPr sz="3300" spc="-12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300" spc="80" dirty="0">
                <a:solidFill>
                  <a:srgbClr val="D5D5D5"/>
                </a:solidFill>
                <a:latin typeface="Arial MT"/>
                <a:cs typeface="Arial MT"/>
              </a:rPr>
              <a:t>Site:</a:t>
            </a:r>
            <a:endParaRPr sz="3300">
              <a:latin typeface="Arial MT"/>
              <a:cs typeface="Arial MT"/>
            </a:endParaRPr>
          </a:p>
          <a:p>
            <a:pPr marL="766445" marR="5080" indent="221615">
              <a:lnSpc>
                <a:spcPct val="111400"/>
              </a:lnSpc>
              <a:spcBef>
                <a:spcPts val="1465"/>
              </a:spcBef>
              <a:buChar char="-"/>
              <a:tabLst>
                <a:tab pos="988060" algn="l"/>
              </a:tabLst>
            </a:pPr>
            <a:r>
              <a:rPr sz="2900" spc="135" dirty="0">
                <a:solidFill>
                  <a:srgbClr val="FFFFFF"/>
                </a:solidFill>
                <a:latin typeface="Arial MT"/>
                <a:cs typeface="Arial MT"/>
              </a:rPr>
              <a:t>Added</a:t>
            </a:r>
            <a:r>
              <a:rPr sz="29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135" dirty="0">
                <a:solidFill>
                  <a:srgbClr val="FFFFFF"/>
                </a:solidFill>
                <a:latin typeface="Arial MT"/>
                <a:cs typeface="Arial MT"/>
              </a:rPr>
              <a:t>coloured</a:t>
            </a:r>
            <a:r>
              <a:rPr sz="29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dirty="0">
                <a:solidFill>
                  <a:srgbClr val="FFFFFF"/>
                </a:solidFill>
                <a:latin typeface="Arial MT"/>
                <a:cs typeface="Arial MT"/>
              </a:rPr>
              <a:t>Markers</a:t>
            </a:r>
            <a:r>
              <a:rPr sz="29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180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29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60" dirty="0">
                <a:solidFill>
                  <a:srgbClr val="FFFFFF"/>
                </a:solidFill>
                <a:latin typeface="Arial MT"/>
                <a:cs typeface="Arial MT"/>
              </a:rPr>
              <a:t>success</a:t>
            </a:r>
            <a:r>
              <a:rPr sz="29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dirty="0">
                <a:solidFill>
                  <a:srgbClr val="FFFFFF"/>
                </a:solidFill>
                <a:latin typeface="Arial MT"/>
                <a:cs typeface="Arial MT"/>
              </a:rPr>
              <a:t>(Green)</a:t>
            </a:r>
            <a:r>
              <a:rPr sz="29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95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29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100" dirty="0">
                <a:solidFill>
                  <a:srgbClr val="FFFFFF"/>
                </a:solidFill>
                <a:latin typeface="Arial MT"/>
                <a:cs typeface="Arial MT"/>
              </a:rPr>
              <a:t>failed</a:t>
            </a:r>
            <a:r>
              <a:rPr sz="29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dirty="0">
                <a:solidFill>
                  <a:srgbClr val="FFFFFF"/>
                </a:solidFill>
                <a:latin typeface="Arial MT"/>
                <a:cs typeface="Arial MT"/>
              </a:rPr>
              <a:t>(Red)</a:t>
            </a:r>
            <a:r>
              <a:rPr sz="29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80" dirty="0">
                <a:solidFill>
                  <a:srgbClr val="FFFFFF"/>
                </a:solidFill>
                <a:latin typeface="Arial MT"/>
                <a:cs typeface="Arial MT"/>
              </a:rPr>
              <a:t>launches</a:t>
            </a:r>
            <a:r>
              <a:rPr sz="290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95" dirty="0">
                <a:solidFill>
                  <a:srgbClr val="FFFFFF"/>
                </a:solidFill>
                <a:latin typeface="Arial MT"/>
                <a:cs typeface="Arial MT"/>
              </a:rPr>
              <a:t>using</a:t>
            </a:r>
            <a:r>
              <a:rPr sz="29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60" dirty="0">
                <a:solidFill>
                  <a:srgbClr val="FFFFFF"/>
                </a:solidFill>
                <a:latin typeface="Arial MT"/>
                <a:cs typeface="Arial MT"/>
              </a:rPr>
              <a:t>Marker</a:t>
            </a:r>
            <a:r>
              <a:rPr sz="29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90" dirty="0">
                <a:solidFill>
                  <a:srgbClr val="FFFFFF"/>
                </a:solidFill>
                <a:latin typeface="Arial MT"/>
                <a:cs typeface="Arial MT"/>
              </a:rPr>
              <a:t>Cluster</a:t>
            </a:r>
            <a:r>
              <a:rPr sz="29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165" dirty="0">
                <a:solidFill>
                  <a:srgbClr val="FFFFFF"/>
                </a:solidFill>
                <a:latin typeface="Arial MT"/>
                <a:cs typeface="Arial MT"/>
              </a:rPr>
              <a:t>to </a:t>
            </a:r>
            <a:r>
              <a:rPr sz="2900" spc="135" dirty="0">
                <a:solidFill>
                  <a:srgbClr val="FFFFFF"/>
                </a:solidFill>
                <a:latin typeface="Arial MT"/>
                <a:cs typeface="Arial MT"/>
              </a:rPr>
              <a:t>identify</a:t>
            </a:r>
            <a:r>
              <a:rPr sz="29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160" dirty="0">
                <a:solidFill>
                  <a:srgbClr val="FFFFFF"/>
                </a:solidFill>
                <a:latin typeface="Arial MT"/>
                <a:cs typeface="Arial MT"/>
              </a:rPr>
              <a:t>which</a:t>
            </a:r>
            <a:r>
              <a:rPr sz="29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110" dirty="0">
                <a:solidFill>
                  <a:srgbClr val="FFFFFF"/>
                </a:solidFill>
                <a:latin typeface="Arial MT"/>
                <a:cs typeface="Arial MT"/>
              </a:rPr>
              <a:t>launch</a:t>
            </a:r>
            <a:r>
              <a:rPr sz="29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50" dirty="0">
                <a:solidFill>
                  <a:srgbClr val="FFFFFF"/>
                </a:solidFill>
                <a:latin typeface="Arial MT"/>
                <a:cs typeface="Arial MT"/>
              </a:rPr>
              <a:t>sites</a:t>
            </a:r>
            <a:r>
              <a:rPr sz="29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dirty="0">
                <a:solidFill>
                  <a:srgbClr val="FFFFFF"/>
                </a:solidFill>
                <a:latin typeface="Arial MT"/>
                <a:cs typeface="Arial MT"/>
              </a:rPr>
              <a:t>have</a:t>
            </a:r>
            <a:r>
              <a:rPr sz="29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80" dirty="0">
                <a:solidFill>
                  <a:srgbClr val="FFFFFF"/>
                </a:solidFill>
                <a:latin typeface="Arial MT"/>
                <a:cs typeface="Arial MT"/>
              </a:rPr>
              <a:t>relatively</a:t>
            </a:r>
            <a:r>
              <a:rPr sz="29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135" dirty="0">
                <a:solidFill>
                  <a:srgbClr val="FFFFFF"/>
                </a:solidFill>
                <a:latin typeface="Arial MT"/>
                <a:cs typeface="Arial MT"/>
              </a:rPr>
              <a:t>high</a:t>
            </a:r>
            <a:r>
              <a:rPr sz="29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60" dirty="0">
                <a:solidFill>
                  <a:srgbClr val="FFFFFF"/>
                </a:solidFill>
                <a:latin typeface="Arial MT"/>
                <a:cs typeface="Arial MT"/>
              </a:rPr>
              <a:t>success</a:t>
            </a:r>
            <a:r>
              <a:rPr sz="29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45" dirty="0">
                <a:solidFill>
                  <a:srgbClr val="FFFFFF"/>
                </a:solidFill>
                <a:latin typeface="Arial MT"/>
                <a:cs typeface="Arial MT"/>
              </a:rPr>
              <a:t>rates.</a:t>
            </a:r>
            <a:endParaRPr sz="29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05"/>
              </a:spcBef>
              <a:buClr>
                <a:srgbClr val="FFFFFF"/>
              </a:buClr>
              <a:buFont typeface="Arial MT"/>
              <a:buChar char="-"/>
            </a:pPr>
            <a:endParaRPr sz="29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3300" spc="90" dirty="0">
                <a:solidFill>
                  <a:srgbClr val="D5D5D5"/>
                </a:solidFill>
                <a:latin typeface="Arial MT"/>
                <a:cs typeface="Arial MT"/>
              </a:rPr>
              <a:t>Distances</a:t>
            </a:r>
            <a:r>
              <a:rPr sz="3300" spc="-13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300" spc="160" dirty="0">
                <a:solidFill>
                  <a:srgbClr val="D5D5D5"/>
                </a:solidFill>
                <a:latin typeface="Arial MT"/>
                <a:cs typeface="Arial MT"/>
              </a:rPr>
              <a:t>between</a:t>
            </a:r>
            <a:r>
              <a:rPr sz="3300" spc="-12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300" dirty="0">
                <a:solidFill>
                  <a:srgbClr val="D5D5D5"/>
                </a:solidFill>
                <a:latin typeface="Arial MT"/>
                <a:cs typeface="Arial MT"/>
              </a:rPr>
              <a:t>a</a:t>
            </a:r>
            <a:r>
              <a:rPr sz="3300" spc="-12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300" spc="105" dirty="0">
                <a:solidFill>
                  <a:srgbClr val="D5D5D5"/>
                </a:solidFill>
                <a:latin typeface="Arial MT"/>
                <a:cs typeface="Arial MT"/>
              </a:rPr>
              <a:t>Launch</a:t>
            </a:r>
            <a:r>
              <a:rPr sz="3300" spc="-12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300" spc="95" dirty="0">
                <a:solidFill>
                  <a:srgbClr val="D5D5D5"/>
                </a:solidFill>
                <a:latin typeface="Arial MT"/>
                <a:cs typeface="Arial MT"/>
              </a:rPr>
              <a:t>Site</a:t>
            </a:r>
            <a:r>
              <a:rPr sz="3300" spc="-13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300" spc="229" dirty="0">
                <a:solidFill>
                  <a:srgbClr val="D5D5D5"/>
                </a:solidFill>
                <a:latin typeface="Arial MT"/>
                <a:cs typeface="Arial MT"/>
              </a:rPr>
              <a:t>to</a:t>
            </a:r>
            <a:r>
              <a:rPr sz="3300" spc="-12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300" spc="135" dirty="0">
                <a:solidFill>
                  <a:srgbClr val="D5D5D5"/>
                </a:solidFill>
                <a:latin typeface="Arial MT"/>
                <a:cs typeface="Arial MT"/>
              </a:rPr>
              <a:t>its</a:t>
            </a:r>
            <a:r>
              <a:rPr sz="3300" spc="-12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300" spc="130" dirty="0">
                <a:solidFill>
                  <a:srgbClr val="D5D5D5"/>
                </a:solidFill>
                <a:latin typeface="Arial MT"/>
                <a:cs typeface="Arial MT"/>
              </a:rPr>
              <a:t>proximities:</a:t>
            </a:r>
            <a:endParaRPr sz="3300">
              <a:latin typeface="Arial MT"/>
              <a:cs typeface="Arial MT"/>
            </a:endParaRPr>
          </a:p>
          <a:p>
            <a:pPr marL="766445" marR="1466215" indent="221615">
              <a:lnSpc>
                <a:spcPct val="111400"/>
              </a:lnSpc>
              <a:spcBef>
                <a:spcPts val="1465"/>
              </a:spcBef>
              <a:buChar char="-"/>
              <a:tabLst>
                <a:tab pos="988060" algn="l"/>
              </a:tabLst>
            </a:pPr>
            <a:r>
              <a:rPr sz="2900" spc="135" dirty="0">
                <a:solidFill>
                  <a:srgbClr val="FFFFFF"/>
                </a:solidFill>
                <a:latin typeface="Arial MT"/>
                <a:cs typeface="Arial MT"/>
              </a:rPr>
              <a:t>Added</a:t>
            </a:r>
            <a:r>
              <a:rPr sz="29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135" dirty="0">
                <a:solidFill>
                  <a:srgbClr val="FFFFFF"/>
                </a:solidFill>
                <a:latin typeface="Arial MT"/>
                <a:cs typeface="Arial MT"/>
              </a:rPr>
              <a:t>coloured</a:t>
            </a:r>
            <a:r>
              <a:rPr sz="29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dirty="0">
                <a:solidFill>
                  <a:srgbClr val="FFFFFF"/>
                </a:solidFill>
                <a:latin typeface="Arial MT"/>
                <a:cs typeface="Arial MT"/>
              </a:rPr>
              <a:t>Lines</a:t>
            </a:r>
            <a:r>
              <a:rPr sz="29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190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29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100" dirty="0">
                <a:solidFill>
                  <a:srgbClr val="FFFFFF"/>
                </a:solidFill>
                <a:latin typeface="Arial MT"/>
                <a:cs typeface="Arial MT"/>
              </a:rPr>
              <a:t>show</a:t>
            </a:r>
            <a:r>
              <a:rPr sz="29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90" dirty="0">
                <a:solidFill>
                  <a:srgbClr val="FFFFFF"/>
                </a:solidFill>
                <a:latin typeface="Arial MT"/>
                <a:cs typeface="Arial MT"/>
              </a:rPr>
              <a:t>distances</a:t>
            </a:r>
            <a:r>
              <a:rPr sz="29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125" dirty="0">
                <a:solidFill>
                  <a:srgbClr val="FFFFFF"/>
                </a:solidFill>
                <a:latin typeface="Arial MT"/>
                <a:cs typeface="Arial MT"/>
              </a:rPr>
              <a:t>between</a:t>
            </a:r>
            <a:r>
              <a:rPr sz="29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13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9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75" dirty="0">
                <a:solidFill>
                  <a:srgbClr val="FFFFFF"/>
                </a:solidFill>
                <a:latin typeface="Arial MT"/>
                <a:cs typeface="Arial MT"/>
              </a:rPr>
              <a:t>Launch</a:t>
            </a:r>
            <a:r>
              <a:rPr sz="29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60" dirty="0">
                <a:solidFill>
                  <a:srgbClr val="FFFFFF"/>
                </a:solidFill>
                <a:latin typeface="Arial MT"/>
                <a:cs typeface="Arial MT"/>
              </a:rPr>
              <a:t>Site</a:t>
            </a:r>
            <a:r>
              <a:rPr sz="29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-70" dirty="0">
                <a:solidFill>
                  <a:srgbClr val="FFFFFF"/>
                </a:solidFill>
                <a:latin typeface="Arial MT"/>
                <a:cs typeface="Arial MT"/>
              </a:rPr>
              <a:t>KSC</a:t>
            </a:r>
            <a:r>
              <a:rPr sz="29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-65" dirty="0">
                <a:solidFill>
                  <a:srgbClr val="FFFFFF"/>
                </a:solidFill>
                <a:latin typeface="Arial MT"/>
                <a:cs typeface="Arial MT"/>
              </a:rPr>
              <a:t>LC-</a:t>
            </a:r>
            <a:r>
              <a:rPr sz="2900" spc="120" dirty="0">
                <a:solidFill>
                  <a:srgbClr val="FFFFFF"/>
                </a:solidFill>
                <a:latin typeface="Arial MT"/>
                <a:cs typeface="Arial MT"/>
              </a:rPr>
              <a:t>39A</a:t>
            </a:r>
            <a:r>
              <a:rPr sz="29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dirty="0">
                <a:solidFill>
                  <a:srgbClr val="FFFFFF"/>
                </a:solidFill>
                <a:latin typeface="Arial MT"/>
                <a:cs typeface="Arial MT"/>
              </a:rPr>
              <a:t>(as</a:t>
            </a:r>
            <a:r>
              <a:rPr sz="29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-25" dirty="0">
                <a:solidFill>
                  <a:srgbClr val="FFFFFF"/>
                </a:solidFill>
                <a:latin typeface="Arial MT"/>
                <a:cs typeface="Arial MT"/>
              </a:rPr>
              <a:t>an </a:t>
            </a:r>
            <a:r>
              <a:rPr sz="2900" spc="70" dirty="0">
                <a:solidFill>
                  <a:srgbClr val="FFFFFF"/>
                </a:solidFill>
                <a:latin typeface="Arial MT"/>
                <a:cs typeface="Arial MT"/>
              </a:rPr>
              <a:t>example)</a:t>
            </a:r>
            <a:r>
              <a:rPr sz="29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95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29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95" dirty="0">
                <a:solidFill>
                  <a:srgbClr val="FFFFFF"/>
                </a:solidFill>
                <a:latin typeface="Arial MT"/>
                <a:cs typeface="Arial MT"/>
              </a:rPr>
              <a:t>its</a:t>
            </a:r>
            <a:r>
              <a:rPr sz="29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110" dirty="0">
                <a:solidFill>
                  <a:srgbClr val="FFFFFF"/>
                </a:solidFill>
                <a:latin typeface="Arial MT"/>
                <a:cs typeface="Arial MT"/>
              </a:rPr>
              <a:t>proximities</a:t>
            </a:r>
            <a:r>
              <a:rPr sz="29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55" dirty="0">
                <a:solidFill>
                  <a:srgbClr val="FFFFFF"/>
                </a:solidFill>
                <a:latin typeface="Arial MT"/>
                <a:cs typeface="Arial MT"/>
              </a:rPr>
              <a:t>like</a:t>
            </a:r>
            <a:r>
              <a:rPr sz="29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dirty="0">
                <a:solidFill>
                  <a:srgbClr val="FFFFFF"/>
                </a:solidFill>
                <a:latin typeface="Arial MT"/>
                <a:cs typeface="Arial MT"/>
              </a:rPr>
              <a:t>Railway,</a:t>
            </a:r>
            <a:r>
              <a:rPr sz="29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55" dirty="0">
                <a:solidFill>
                  <a:srgbClr val="FFFFFF"/>
                </a:solidFill>
                <a:latin typeface="Arial MT"/>
                <a:cs typeface="Arial MT"/>
              </a:rPr>
              <a:t>Highway,</a:t>
            </a:r>
            <a:r>
              <a:rPr sz="29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80" dirty="0">
                <a:solidFill>
                  <a:srgbClr val="FFFFFF"/>
                </a:solidFill>
                <a:latin typeface="Arial MT"/>
                <a:cs typeface="Arial MT"/>
              </a:rPr>
              <a:t>Coastline</a:t>
            </a:r>
            <a:r>
              <a:rPr sz="29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95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29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65" dirty="0">
                <a:solidFill>
                  <a:srgbClr val="FFFFFF"/>
                </a:solidFill>
                <a:latin typeface="Arial MT"/>
                <a:cs typeface="Arial MT"/>
              </a:rPr>
              <a:t>Closest</a:t>
            </a:r>
            <a:r>
              <a:rPr sz="29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40" dirty="0">
                <a:solidFill>
                  <a:srgbClr val="FFFFFF"/>
                </a:solidFill>
                <a:latin typeface="Arial MT"/>
                <a:cs typeface="Arial MT"/>
              </a:rPr>
              <a:t>City.</a:t>
            </a:r>
            <a:endParaRPr sz="29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810"/>
              </a:spcBef>
            </a:pPr>
            <a:endParaRPr sz="2900">
              <a:latin typeface="Arial MT"/>
              <a:cs typeface="Arial MT"/>
            </a:endParaRPr>
          </a:p>
          <a:p>
            <a:pPr marL="223520" algn="ctr">
              <a:lnSpc>
                <a:spcPct val="100000"/>
              </a:lnSpc>
            </a:pPr>
            <a:r>
              <a:rPr sz="2950" u="sng" spc="11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</a:rPr>
              <a:t>GitHub</a:t>
            </a:r>
            <a:r>
              <a:rPr sz="2950" u="sng" spc="-2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</a:rPr>
              <a:t> </a:t>
            </a:r>
            <a:r>
              <a:rPr sz="2950" u="sng" spc="-7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</a:rPr>
              <a:t>URL:</a:t>
            </a:r>
            <a:r>
              <a:rPr sz="2950" u="sng" spc="-1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</a:rPr>
              <a:t> </a:t>
            </a:r>
            <a:r>
              <a:rPr sz="2950" u="sng" spc="10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</a:rPr>
              <a:t>Interactive</a:t>
            </a:r>
            <a:r>
              <a:rPr sz="2950" u="sng" spc="-2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</a:rPr>
              <a:t> </a:t>
            </a:r>
            <a:r>
              <a:rPr sz="2950" u="sng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</a:rPr>
              <a:t>Visual</a:t>
            </a:r>
            <a:r>
              <a:rPr sz="2950" u="sng" spc="-1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</a:rPr>
              <a:t> </a:t>
            </a:r>
            <a:r>
              <a:rPr sz="2950" u="sng" spc="8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</a:rPr>
              <a:t>Analytics</a:t>
            </a:r>
            <a:r>
              <a:rPr sz="2950" u="sng" spc="-2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</a:rPr>
              <a:t> </a:t>
            </a:r>
            <a:r>
              <a:rPr sz="2950" u="sng" spc="16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</a:rPr>
              <a:t>with</a:t>
            </a:r>
            <a:r>
              <a:rPr sz="2950" u="sng" spc="-1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</a:rPr>
              <a:t> </a:t>
            </a:r>
            <a:r>
              <a:rPr sz="2950" u="sng" spc="6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</a:rPr>
              <a:t>Folium</a:t>
            </a:r>
            <a:endParaRPr sz="295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46057" y="1055883"/>
            <a:ext cx="13653323" cy="82502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pc="130" dirty="0"/>
              <a:t>Launch</a:t>
            </a:r>
            <a:r>
              <a:rPr spc="-130" dirty="0"/>
              <a:t> </a:t>
            </a:r>
            <a:r>
              <a:rPr spc="95" dirty="0"/>
              <a:t>Sites</a:t>
            </a:r>
            <a:r>
              <a:rPr spc="-130" dirty="0"/>
              <a:t> </a:t>
            </a:r>
            <a:r>
              <a:rPr spc="190" dirty="0"/>
              <a:t>Dropdown</a:t>
            </a:r>
            <a:r>
              <a:rPr spc="-130" dirty="0"/>
              <a:t> </a:t>
            </a:r>
            <a:r>
              <a:rPr spc="90" dirty="0"/>
              <a:t>List: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308125" y="3057514"/>
            <a:ext cx="17306925" cy="7731759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003935" indent="-237490">
              <a:lnSpc>
                <a:spcPct val="100000"/>
              </a:lnSpc>
              <a:spcBef>
                <a:spcPts val="125"/>
              </a:spcBef>
              <a:buChar char="-"/>
              <a:tabLst>
                <a:tab pos="1003935" algn="l"/>
              </a:tabLst>
            </a:pPr>
            <a:r>
              <a:rPr sz="3100" spc="135" dirty="0">
                <a:solidFill>
                  <a:srgbClr val="FFFFFF"/>
                </a:solidFill>
                <a:latin typeface="Arial MT"/>
                <a:cs typeface="Arial MT"/>
              </a:rPr>
              <a:t>Added</a:t>
            </a:r>
            <a:r>
              <a:rPr sz="31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31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spc="170" dirty="0">
                <a:solidFill>
                  <a:srgbClr val="FFFFFF"/>
                </a:solidFill>
                <a:latin typeface="Arial MT"/>
                <a:cs typeface="Arial MT"/>
              </a:rPr>
              <a:t>dropdown</a:t>
            </a:r>
            <a:r>
              <a:rPr sz="31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spc="100" dirty="0">
                <a:solidFill>
                  <a:srgbClr val="FFFFFF"/>
                </a:solidFill>
                <a:latin typeface="Arial MT"/>
                <a:cs typeface="Arial MT"/>
              </a:rPr>
              <a:t>list</a:t>
            </a:r>
            <a:r>
              <a:rPr sz="31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spc="190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31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spc="75" dirty="0">
                <a:solidFill>
                  <a:srgbClr val="FFFFFF"/>
                </a:solidFill>
                <a:latin typeface="Arial MT"/>
                <a:cs typeface="Arial MT"/>
              </a:rPr>
              <a:t>enable</a:t>
            </a:r>
            <a:r>
              <a:rPr sz="31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spc="80" dirty="0">
                <a:solidFill>
                  <a:srgbClr val="FFFFFF"/>
                </a:solidFill>
                <a:latin typeface="Arial MT"/>
                <a:cs typeface="Arial MT"/>
              </a:rPr>
              <a:t>Launch</a:t>
            </a:r>
            <a:r>
              <a:rPr sz="31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spc="65" dirty="0">
                <a:solidFill>
                  <a:srgbClr val="FFFFFF"/>
                </a:solidFill>
                <a:latin typeface="Arial MT"/>
                <a:cs typeface="Arial MT"/>
              </a:rPr>
              <a:t>Site</a:t>
            </a:r>
            <a:r>
              <a:rPr sz="31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spc="90" dirty="0">
                <a:solidFill>
                  <a:srgbClr val="FFFFFF"/>
                </a:solidFill>
                <a:latin typeface="Arial MT"/>
                <a:cs typeface="Arial MT"/>
              </a:rPr>
              <a:t>selection.</a:t>
            </a:r>
            <a:endParaRPr sz="31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Clr>
                <a:srgbClr val="FFFFFF"/>
              </a:buClr>
              <a:buFont typeface="Arial MT"/>
              <a:buChar char="-"/>
            </a:pPr>
            <a:endParaRPr sz="31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3500" dirty="0">
                <a:solidFill>
                  <a:srgbClr val="D5D5D5"/>
                </a:solidFill>
                <a:latin typeface="Arial MT"/>
                <a:cs typeface="Arial MT"/>
              </a:rPr>
              <a:t>Pie</a:t>
            </a:r>
            <a:r>
              <a:rPr sz="3500" spc="-12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500" spc="155" dirty="0">
                <a:solidFill>
                  <a:srgbClr val="D5D5D5"/>
                </a:solidFill>
                <a:latin typeface="Arial MT"/>
                <a:cs typeface="Arial MT"/>
              </a:rPr>
              <a:t>Chart</a:t>
            </a:r>
            <a:r>
              <a:rPr sz="3500" spc="-12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500" spc="175" dirty="0">
                <a:solidFill>
                  <a:srgbClr val="D5D5D5"/>
                </a:solidFill>
                <a:latin typeface="Arial MT"/>
                <a:cs typeface="Arial MT"/>
              </a:rPr>
              <a:t>showing</a:t>
            </a:r>
            <a:r>
              <a:rPr sz="3500" spc="-12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500" spc="80" dirty="0">
                <a:solidFill>
                  <a:srgbClr val="D5D5D5"/>
                </a:solidFill>
                <a:latin typeface="Arial MT"/>
                <a:cs typeface="Arial MT"/>
              </a:rPr>
              <a:t>Success</a:t>
            </a:r>
            <a:r>
              <a:rPr sz="3500" spc="-12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500" spc="100" dirty="0">
                <a:solidFill>
                  <a:srgbClr val="D5D5D5"/>
                </a:solidFill>
                <a:latin typeface="Arial MT"/>
                <a:cs typeface="Arial MT"/>
              </a:rPr>
              <a:t>Launches</a:t>
            </a:r>
            <a:r>
              <a:rPr sz="3500" spc="-12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500" spc="125" dirty="0">
                <a:solidFill>
                  <a:srgbClr val="D5D5D5"/>
                </a:solidFill>
                <a:latin typeface="Arial MT"/>
                <a:cs typeface="Arial MT"/>
              </a:rPr>
              <a:t>(All</a:t>
            </a:r>
            <a:r>
              <a:rPr sz="3500" spc="-12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500" spc="145" dirty="0">
                <a:solidFill>
                  <a:srgbClr val="D5D5D5"/>
                </a:solidFill>
                <a:latin typeface="Arial MT"/>
                <a:cs typeface="Arial MT"/>
              </a:rPr>
              <a:t>Sites/Certain</a:t>
            </a:r>
            <a:r>
              <a:rPr sz="3500" spc="-12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500" spc="70" dirty="0">
                <a:solidFill>
                  <a:srgbClr val="D5D5D5"/>
                </a:solidFill>
                <a:latin typeface="Arial MT"/>
                <a:cs typeface="Arial MT"/>
              </a:rPr>
              <a:t>Site):</a:t>
            </a:r>
            <a:endParaRPr sz="3500">
              <a:latin typeface="Arial MT"/>
              <a:cs typeface="Arial MT"/>
            </a:endParaRPr>
          </a:p>
          <a:p>
            <a:pPr marL="766445" marR="1111250" indent="237490">
              <a:lnSpc>
                <a:spcPct val="110800"/>
              </a:lnSpc>
              <a:spcBef>
                <a:spcPts val="1575"/>
              </a:spcBef>
              <a:buChar char="-"/>
              <a:tabLst>
                <a:tab pos="1003935" algn="l"/>
              </a:tabLst>
            </a:pPr>
            <a:r>
              <a:rPr sz="3100" spc="135" dirty="0">
                <a:solidFill>
                  <a:srgbClr val="FFFFFF"/>
                </a:solidFill>
                <a:latin typeface="Arial MT"/>
                <a:cs typeface="Arial MT"/>
              </a:rPr>
              <a:t>Added</a:t>
            </a:r>
            <a:r>
              <a:rPr sz="31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31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spc="120" dirty="0">
                <a:solidFill>
                  <a:srgbClr val="FFFFFF"/>
                </a:solidFill>
                <a:latin typeface="Arial MT"/>
                <a:cs typeface="Arial MT"/>
              </a:rPr>
              <a:t>pie</a:t>
            </a:r>
            <a:r>
              <a:rPr sz="31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spc="135" dirty="0">
                <a:solidFill>
                  <a:srgbClr val="FFFFFF"/>
                </a:solidFill>
                <a:latin typeface="Arial MT"/>
                <a:cs typeface="Arial MT"/>
              </a:rPr>
              <a:t>chart</a:t>
            </a:r>
            <a:r>
              <a:rPr sz="31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spc="190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31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spc="105" dirty="0">
                <a:solidFill>
                  <a:srgbClr val="FFFFFF"/>
                </a:solidFill>
                <a:latin typeface="Arial MT"/>
                <a:cs typeface="Arial MT"/>
              </a:rPr>
              <a:t>show</a:t>
            </a:r>
            <a:r>
              <a:rPr sz="31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spc="14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31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spc="145" dirty="0">
                <a:solidFill>
                  <a:srgbClr val="FFFFFF"/>
                </a:solidFill>
                <a:latin typeface="Arial MT"/>
                <a:cs typeface="Arial MT"/>
              </a:rPr>
              <a:t>total</a:t>
            </a:r>
            <a:r>
              <a:rPr sz="31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spc="90" dirty="0">
                <a:solidFill>
                  <a:srgbClr val="FFFFFF"/>
                </a:solidFill>
                <a:latin typeface="Arial MT"/>
                <a:cs typeface="Arial MT"/>
              </a:rPr>
              <a:t>successful</a:t>
            </a:r>
            <a:r>
              <a:rPr sz="31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spc="85" dirty="0">
                <a:solidFill>
                  <a:srgbClr val="FFFFFF"/>
                </a:solidFill>
                <a:latin typeface="Arial MT"/>
                <a:cs typeface="Arial MT"/>
              </a:rPr>
              <a:t>launches</a:t>
            </a:r>
            <a:r>
              <a:rPr sz="31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spc="180" dirty="0">
                <a:solidFill>
                  <a:srgbClr val="FFFFFF"/>
                </a:solidFill>
                <a:latin typeface="Arial MT"/>
                <a:cs typeface="Arial MT"/>
              </a:rPr>
              <a:t>count</a:t>
            </a:r>
            <a:r>
              <a:rPr sz="31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spc="135" dirty="0">
                <a:solidFill>
                  <a:srgbClr val="FFFFFF"/>
                </a:solidFill>
                <a:latin typeface="Arial MT"/>
                <a:cs typeface="Arial MT"/>
              </a:rPr>
              <a:t>for</a:t>
            </a:r>
            <a:r>
              <a:rPr sz="31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spc="60" dirty="0">
                <a:solidFill>
                  <a:srgbClr val="FFFFFF"/>
                </a:solidFill>
                <a:latin typeface="Arial MT"/>
                <a:cs typeface="Arial MT"/>
              </a:rPr>
              <a:t>all</a:t>
            </a:r>
            <a:r>
              <a:rPr sz="31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spc="55" dirty="0">
                <a:solidFill>
                  <a:srgbClr val="FFFFFF"/>
                </a:solidFill>
                <a:latin typeface="Arial MT"/>
                <a:cs typeface="Arial MT"/>
              </a:rPr>
              <a:t>sites</a:t>
            </a:r>
            <a:r>
              <a:rPr sz="31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spc="100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31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spc="114" dirty="0">
                <a:solidFill>
                  <a:srgbClr val="FFFFFF"/>
                </a:solidFill>
                <a:latin typeface="Arial MT"/>
                <a:cs typeface="Arial MT"/>
              </a:rPr>
              <a:t>the </a:t>
            </a:r>
            <a:r>
              <a:rPr sz="3100" spc="50" dirty="0">
                <a:solidFill>
                  <a:srgbClr val="FFFFFF"/>
                </a:solidFill>
                <a:latin typeface="Arial MT"/>
                <a:cs typeface="Arial MT"/>
              </a:rPr>
              <a:t>Success</a:t>
            </a:r>
            <a:r>
              <a:rPr sz="31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dirty="0">
                <a:solidFill>
                  <a:srgbClr val="FFFFFF"/>
                </a:solidFill>
                <a:latin typeface="Arial MT"/>
                <a:cs typeface="Arial MT"/>
              </a:rPr>
              <a:t>vs. Failed </a:t>
            </a:r>
            <a:r>
              <a:rPr sz="3100" spc="135" dirty="0">
                <a:solidFill>
                  <a:srgbClr val="FFFFFF"/>
                </a:solidFill>
                <a:latin typeface="Arial MT"/>
                <a:cs typeface="Arial MT"/>
              </a:rPr>
              <a:t>counts</a:t>
            </a:r>
            <a:r>
              <a:rPr sz="31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spc="135" dirty="0">
                <a:solidFill>
                  <a:srgbClr val="FFFFFF"/>
                </a:solidFill>
                <a:latin typeface="Arial MT"/>
                <a:cs typeface="Arial MT"/>
              </a:rPr>
              <a:t>for</a:t>
            </a:r>
            <a:r>
              <a:rPr sz="31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spc="14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31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spc="65" dirty="0">
                <a:solidFill>
                  <a:srgbClr val="FFFFFF"/>
                </a:solidFill>
                <a:latin typeface="Arial MT"/>
                <a:cs typeface="Arial MT"/>
              </a:rPr>
              <a:t>site,</a:t>
            </a:r>
            <a:r>
              <a:rPr sz="31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spc="160" dirty="0">
                <a:solidFill>
                  <a:srgbClr val="FFFFFF"/>
                </a:solidFill>
                <a:latin typeface="Arial MT"/>
                <a:cs typeface="Arial MT"/>
              </a:rPr>
              <a:t>if</a:t>
            </a:r>
            <a:r>
              <a:rPr sz="3100" dirty="0">
                <a:solidFill>
                  <a:srgbClr val="FFFFFF"/>
                </a:solidFill>
                <a:latin typeface="Arial MT"/>
                <a:cs typeface="Arial MT"/>
              </a:rPr>
              <a:t> a </a:t>
            </a:r>
            <a:r>
              <a:rPr sz="3100" spc="100" dirty="0">
                <a:solidFill>
                  <a:srgbClr val="FFFFFF"/>
                </a:solidFill>
                <a:latin typeface="Arial MT"/>
                <a:cs typeface="Arial MT"/>
              </a:rPr>
              <a:t>speci</a:t>
            </a:r>
            <a:r>
              <a:rPr sz="3100" spc="100" dirty="0">
                <a:solidFill>
                  <a:srgbClr val="FFFFFF"/>
                </a:solidFill>
                <a:latin typeface="Times New Roman"/>
                <a:cs typeface="Times New Roman"/>
              </a:rPr>
              <a:t>f</a:t>
            </a:r>
            <a:r>
              <a:rPr sz="3100" spc="100" dirty="0">
                <a:solidFill>
                  <a:srgbClr val="FFFFFF"/>
                </a:solidFill>
                <a:latin typeface="Arial MT"/>
                <a:cs typeface="Arial MT"/>
              </a:rPr>
              <a:t>ic</a:t>
            </a:r>
            <a:r>
              <a:rPr sz="31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spc="80" dirty="0">
                <a:solidFill>
                  <a:srgbClr val="FFFFFF"/>
                </a:solidFill>
                <a:latin typeface="Arial MT"/>
                <a:cs typeface="Arial MT"/>
              </a:rPr>
              <a:t>Launch</a:t>
            </a:r>
            <a:r>
              <a:rPr sz="31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spc="65" dirty="0">
                <a:solidFill>
                  <a:srgbClr val="FFFFFF"/>
                </a:solidFill>
                <a:latin typeface="Arial MT"/>
                <a:cs typeface="Arial MT"/>
              </a:rPr>
              <a:t>Site</a:t>
            </a:r>
            <a:r>
              <a:rPr sz="31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dirty="0">
                <a:solidFill>
                  <a:srgbClr val="FFFFFF"/>
                </a:solidFill>
                <a:latin typeface="Arial MT"/>
                <a:cs typeface="Arial MT"/>
              </a:rPr>
              <a:t>was </a:t>
            </a:r>
            <a:r>
              <a:rPr sz="3100" spc="85" dirty="0">
                <a:solidFill>
                  <a:srgbClr val="FFFFFF"/>
                </a:solidFill>
                <a:latin typeface="Arial MT"/>
                <a:cs typeface="Arial MT"/>
              </a:rPr>
              <a:t>selected.</a:t>
            </a:r>
            <a:endParaRPr sz="31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lr>
                <a:srgbClr val="FFFFFF"/>
              </a:buClr>
              <a:buFont typeface="Arial MT"/>
              <a:buChar char="-"/>
            </a:pPr>
            <a:endParaRPr sz="31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3500" spc="130" dirty="0">
                <a:solidFill>
                  <a:srgbClr val="D5D5D5"/>
                </a:solidFill>
                <a:latin typeface="Arial MT"/>
                <a:cs typeface="Arial MT"/>
              </a:rPr>
              <a:t>Slider</a:t>
            </a:r>
            <a:r>
              <a:rPr sz="3500" spc="-10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500" spc="245" dirty="0">
                <a:solidFill>
                  <a:srgbClr val="D5D5D5"/>
                </a:solidFill>
                <a:latin typeface="Arial MT"/>
                <a:cs typeface="Arial MT"/>
              </a:rPr>
              <a:t>of</a:t>
            </a:r>
            <a:r>
              <a:rPr sz="3500" spc="-10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500" spc="75" dirty="0">
                <a:solidFill>
                  <a:srgbClr val="D5D5D5"/>
                </a:solidFill>
                <a:latin typeface="Arial MT"/>
                <a:cs typeface="Arial MT"/>
              </a:rPr>
              <a:t>Payload</a:t>
            </a:r>
            <a:r>
              <a:rPr sz="3500" spc="-9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500" dirty="0">
                <a:solidFill>
                  <a:srgbClr val="D5D5D5"/>
                </a:solidFill>
                <a:latin typeface="Arial MT"/>
                <a:cs typeface="Arial MT"/>
              </a:rPr>
              <a:t>Mass</a:t>
            </a:r>
            <a:r>
              <a:rPr sz="3500" spc="-10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500" spc="50" dirty="0">
                <a:solidFill>
                  <a:srgbClr val="D5D5D5"/>
                </a:solidFill>
                <a:latin typeface="Arial MT"/>
                <a:cs typeface="Arial MT"/>
              </a:rPr>
              <a:t>Range:</a:t>
            </a:r>
            <a:endParaRPr sz="3500">
              <a:latin typeface="Arial MT"/>
              <a:cs typeface="Arial MT"/>
            </a:endParaRPr>
          </a:p>
          <a:p>
            <a:pPr marL="1003935" indent="-237490">
              <a:lnSpc>
                <a:spcPct val="100000"/>
              </a:lnSpc>
              <a:spcBef>
                <a:spcPts val="1975"/>
              </a:spcBef>
              <a:buChar char="-"/>
              <a:tabLst>
                <a:tab pos="1003935" algn="l"/>
              </a:tabLst>
            </a:pPr>
            <a:r>
              <a:rPr sz="3100" spc="135" dirty="0">
                <a:solidFill>
                  <a:srgbClr val="FFFFFF"/>
                </a:solidFill>
                <a:latin typeface="Arial MT"/>
                <a:cs typeface="Arial MT"/>
              </a:rPr>
              <a:t>Added</a:t>
            </a:r>
            <a:r>
              <a:rPr sz="31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31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spc="95" dirty="0">
                <a:solidFill>
                  <a:srgbClr val="FFFFFF"/>
                </a:solidFill>
                <a:latin typeface="Arial MT"/>
                <a:cs typeface="Arial MT"/>
              </a:rPr>
              <a:t>slider</a:t>
            </a:r>
            <a:r>
              <a:rPr sz="31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spc="190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31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spc="90" dirty="0">
                <a:solidFill>
                  <a:srgbClr val="FFFFFF"/>
                </a:solidFill>
                <a:latin typeface="Arial MT"/>
                <a:cs typeface="Arial MT"/>
              </a:rPr>
              <a:t>select</a:t>
            </a:r>
            <a:r>
              <a:rPr sz="31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dirty="0">
                <a:solidFill>
                  <a:srgbClr val="FFFFFF"/>
                </a:solidFill>
                <a:latin typeface="Arial MT"/>
                <a:cs typeface="Arial MT"/>
              </a:rPr>
              <a:t>Payload</a:t>
            </a:r>
            <a:r>
              <a:rPr sz="31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spc="65" dirty="0">
                <a:solidFill>
                  <a:srgbClr val="FFFFFF"/>
                </a:solidFill>
                <a:latin typeface="Arial MT"/>
                <a:cs typeface="Arial MT"/>
              </a:rPr>
              <a:t>range.</a:t>
            </a:r>
            <a:endParaRPr sz="31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lr>
                <a:srgbClr val="FFFFFF"/>
              </a:buClr>
              <a:buFont typeface="Arial MT"/>
              <a:buChar char="-"/>
            </a:pPr>
            <a:endParaRPr sz="31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3500" spc="155" dirty="0">
                <a:solidFill>
                  <a:srgbClr val="D5D5D5"/>
                </a:solidFill>
                <a:latin typeface="Arial MT"/>
                <a:cs typeface="Arial MT"/>
              </a:rPr>
              <a:t>Scatter</a:t>
            </a:r>
            <a:r>
              <a:rPr sz="3500" spc="-11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500" spc="155" dirty="0">
                <a:solidFill>
                  <a:srgbClr val="D5D5D5"/>
                </a:solidFill>
                <a:latin typeface="Arial MT"/>
                <a:cs typeface="Arial MT"/>
              </a:rPr>
              <a:t>Chart</a:t>
            </a:r>
            <a:r>
              <a:rPr sz="3500" spc="-10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500" spc="245" dirty="0">
                <a:solidFill>
                  <a:srgbClr val="D5D5D5"/>
                </a:solidFill>
                <a:latin typeface="Arial MT"/>
                <a:cs typeface="Arial MT"/>
              </a:rPr>
              <a:t>of</a:t>
            </a:r>
            <a:r>
              <a:rPr sz="3500" spc="-10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500" spc="75" dirty="0">
                <a:solidFill>
                  <a:srgbClr val="D5D5D5"/>
                </a:solidFill>
                <a:latin typeface="Arial MT"/>
                <a:cs typeface="Arial MT"/>
              </a:rPr>
              <a:t>Payload</a:t>
            </a:r>
            <a:r>
              <a:rPr sz="3500" spc="-10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500" dirty="0">
                <a:solidFill>
                  <a:srgbClr val="D5D5D5"/>
                </a:solidFill>
                <a:latin typeface="Arial MT"/>
                <a:cs typeface="Arial MT"/>
              </a:rPr>
              <a:t>Mass</a:t>
            </a:r>
            <a:r>
              <a:rPr sz="3500" spc="-10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500" spc="70" dirty="0">
                <a:solidFill>
                  <a:srgbClr val="D5D5D5"/>
                </a:solidFill>
                <a:latin typeface="Arial MT"/>
                <a:cs typeface="Arial MT"/>
              </a:rPr>
              <a:t>vs.</a:t>
            </a:r>
            <a:r>
              <a:rPr sz="3500" spc="-10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500" spc="80" dirty="0">
                <a:solidFill>
                  <a:srgbClr val="D5D5D5"/>
                </a:solidFill>
                <a:latin typeface="Arial MT"/>
                <a:cs typeface="Arial MT"/>
              </a:rPr>
              <a:t>Success</a:t>
            </a:r>
            <a:r>
              <a:rPr sz="3500" spc="-10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500" dirty="0">
                <a:solidFill>
                  <a:srgbClr val="D5D5D5"/>
                </a:solidFill>
                <a:latin typeface="Arial MT"/>
                <a:cs typeface="Arial MT"/>
              </a:rPr>
              <a:t>Rate</a:t>
            </a:r>
            <a:r>
              <a:rPr sz="3500" spc="-10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500" spc="204" dirty="0">
                <a:solidFill>
                  <a:srgbClr val="D5D5D5"/>
                </a:solidFill>
                <a:latin typeface="Arial MT"/>
                <a:cs typeface="Arial MT"/>
              </a:rPr>
              <a:t>for</a:t>
            </a:r>
            <a:r>
              <a:rPr sz="3500" spc="-10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500" spc="195" dirty="0">
                <a:solidFill>
                  <a:srgbClr val="D5D5D5"/>
                </a:solidFill>
                <a:latin typeface="Arial MT"/>
                <a:cs typeface="Arial MT"/>
              </a:rPr>
              <a:t>the</a:t>
            </a:r>
            <a:r>
              <a:rPr sz="3500" spc="-10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500" spc="120" dirty="0">
                <a:solidFill>
                  <a:srgbClr val="D5D5D5"/>
                </a:solidFill>
                <a:latin typeface="Arial MT"/>
                <a:cs typeface="Arial MT"/>
              </a:rPr>
              <a:t>di</a:t>
            </a:r>
            <a:r>
              <a:rPr sz="3500" spc="120" dirty="0">
                <a:solidFill>
                  <a:srgbClr val="D5D5D5"/>
                </a:solidFill>
                <a:latin typeface="Verdana"/>
                <a:cs typeface="Verdana"/>
              </a:rPr>
              <a:t>ff</a:t>
            </a:r>
            <a:r>
              <a:rPr sz="3500" spc="120" dirty="0">
                <a:solidFill>
                  <a:srgbClr val="D5D5D5"/>
                </a:solidFill>
                <a:latin typeface="Arial MT"/>
                <a:cs typeface="Arial MT"/>
              </a:rPr>
              <a:t>erent</a:t>
            </a:r>
            <a:r>
              <a:rPr sz="3500" spc="-10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500" spc="125" dirty="0">
                <a:solidFill>
                  <a:srgbClr val="D5D5D5"/>
                </a:solidFill>
                <a:latin typeface="Arial MT"/>
                <a:cs typeface="Arial MT"/>
              </a:rPr>
              <a:t>Booster</a:t>
            </a:r>
            <a:r>
              <a:rPr sz="3500" spc="-10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500" spc="60" dirty="0">
                <a:solidFill>
                  <a:srgbClr val="D5D5D5"/>
                </a:solidFill>
                <a:latin typeface="Arial MT"/>
                <a:cs typeface="Arial MT"/>
              </a:rPr>
              <a:t>Versions:</a:t>
            </a:r>
            <a:endParaRPr sz="3500">
              <a:latin typeface="Arial MT"/>
              <a:cs typeface="Arial MT"/>
            </a:endParaRPr>
          </a:p>
          <a:p>
            <a:pPr marL="1003935" indent="-237490">
              <a:lnSpc>
                <a:spcPct val="100000"/>
              </a:lnSpc>
              <a:spcBef>
                <a:spcPts val="1975"/>
              </a:spcBef>
              <a:buChar char="-"/>
              <a:tabLst>
                <a:tab pos="1003935" algn="l"/>
              </a:tabLst>
            </a:pPr>
            <a:r>
              <a:rPr sz="3100" spc="135" dirty="0">
                <a:solidFill>
                  <a:srgbClr val="FFFFFF"/>
                </a:solidFill>
                <a:latin typeface="Arial MT"/>
                <a:cs typeface="Arial MT"/>
              </a:rPr>
              <a:t>Added</a:t>
            </a:r>
            <a:r>
              <a:rPr sz="31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dirty="0">
                <a:solidFill>
                  <a:srgbClr val="FFFFFF"/>
                </a:solidFill>
                <a:latin typeface="Arial MT"/>
                <a:cs typeface="Arial MT"/>
              </a:rPr>
              <a:t>a </a:t>
            </a:r>
            <a:r>
              <a:rPr sz="3100" spc="105" dirty="0">
                <a:solidFill>
                  <a:srgbClr val="FFFFFF"/>
                </a:solidFill>
                <a:latin typeface="Arial MT"/>
                <a:cs typeface="Arial MT"/>
              </a:rPr>
              <a:t>scatter</a:t>
            </a:r>
            <a:r>
              <a:rPr sz="31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spc="135" dirty="0">
                <a:solidFill>
                  <a:srgbClr val="FFFFFF"/>
                </a:solidFill>
                <a:latin typeface="Arial MT"/>
                <a:cs typeface="Arial MT"/>
              </a:rPr>
              <a:t>chart</a:t>
            </a:r>
            <a:r>
              <a:rPr sz="31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spc="190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31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spc="105" dirty="0">
                <a:solidFill>
                  <a:srgbClr val="FFFFFF"/>
                </a:solidFill>
                <a:latin typeface="Arial MT"/>
                <a:cs typeface="Arial MT"/>
              </a:rPr>
              <a:t>show</a:t>
            </a:r>
            <a:r>
              <a:rPr sz="31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spc="14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31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spc="120" dirty="0">
                <a:solidFill>
                  <a:srgbClr val="FFFFFF"/>
                </a:solidFill>
                <a:latin typeface="Arial MT"/>
                <a:cs typeface="Arial MT"/>
              </a:rPr>
              <a:t>correlation</a:t>
            </a:r>
            <a:r>
              <a:rPr sz="31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spc="125" dirty="0">
                <a:solidFill>
                  <a:srgbClr val="FFFFFF"/>
                </a:solidFill>
                <a:latin typeface="Arial MT"/>
                <a:cs typeface="Arial MT"/>
              </a:rPr>
              <a:t>between</a:t>
            </a:r>
            <a:r>
              <a:rPr sz="3100" dirty="0">
                <a:solidFill>
                  <a:srgbClr val="FFFFFF"/>
                </a:solidFill>
                <a:latin typeface="Arial MT"/>
                <a:cs typeface="Arial MT"/>
              </a:rPr>
              <a:t> Payload </a:t>
            </a:r>
            <a:r>
              <a:rPr sz="3100" spc="100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31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spc="80" dirty="0">
                <a:solidFill>
                  <a:srgbClr val="FFFFFF"/>
                </a:solidFill>
                <a:latin typeface="Arial MT"/>
                <a:cs typeface="Arial MT"/>
              </a:rPr>
              <a:t>Launch</a:t>
            </a:r>
            <a:r>
              <a:rPr sz="31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spc="-10" dirty="0">
                <a:solidFill>
                  <a:srgbClr val="FFFFFF"/>
                </a:solidFill>
                <a:latin typeface="Arial MT"/>
                <a:cs typeface="Arial MT"/>
              </a:rPr>
              <a:t>Success.</a:t>
            </a:r>
            <a:endParaRPr sz="31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31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585"/>
              </a:spcBef>
            </a:pPr>
            <a:endParaRPr sz="3100">
              <a:latin typeface="Arial MT"/>
              <a:cs typeface="Arial MT"/>
            </a:endParaRPr>
          </a:p>
          <a:p>
            <a:pPr marL="180975" algn="ctr">
              <a:lnSpc>
                <a:spcPct val="100000"/>
              </a:lnSpc>
              <a:spcBef>
                <a:spcPts val="5"/>
              </a:spcBef>
            </a:pPr>
            <a:r>
              <a:rPr sz="2950" u="sng" spc="11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</a:rPr>
              <a:t>GitHub</a:t>
            </a:r>
            <a:r>
              <a:rPr sz="2950" u="sng" spc="-6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</a:rPr>
              <a:t> </a:t>
            </a:r>
            <a:r>
              <a:rPr sz="2950" u="sng" spc="-7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</a:rPr>
              <a:t>URL:</a:t>
            </a:r>
            <a:r>
              <a:rPr sz="2950" u="sng" spc="-6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</a:rPr>
              <a:t> </a:t>
            </a:r>
            <a:r>
              <a:rPr sz="2950" u="sng" spc="5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</a:rPr>
              <a:t>SpaceX</a:t>
            </a:r>
            <a:r>
              <a:rPr sz="2950" u="sng" spc="-6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</a:rPr>
              <a:t> </a:t>
            </a:r>
            <a:r>
              <a:rPr sz="2950" u="sng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</a:rPr>
              <a:t>Dash</a:t>
            </a:r>
            <a:r>
              <a:rPr sz="2950" u="sng" spc="-6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</a:rPr>
              <a:t> </a:t>
            </a:r>
            <a:r>
              <a:rPr sz="2950" u="sng" spc="13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</a:rPr>
              <a:t>App</a:t>
            </a:r>
            <a:endParaRPr sz="295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57321" y="1041810"/>
            <a:ext cx="13445748" cy="839094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1075793" y="2256805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29" h="3241675">
                <a:moveTo>
                  <a:pt x="3124225" y="0"/>
                </a:moveTo>
                <a:lnTo>
                  <a:pt x="544458" y="0"/>
                </a:lnTo>
                <a:lnTo>
                  <a:pt x="469733" y="123"/>
                </a:lnTo>
                <a:lnTo>
                  <a:pt x="404775" y="988"/>
                </a:lnTo>
                <a:lnTo>
                  <a:pt x="348694" y="3335"/>
                </a:lnTo>
                <a:lnTo>
                  <a:pt x="300604" y="7907"/>
                </a:lnTo>
                <a:lnTo>
                  <a:pt x="259617" y="15443"/>
                </a:lnTo>
                <a:lnTo>
                  <a:pt x="180489" y="46621"/>
                </a:lnTo>
                <a:lnTo>
                  <a:pt x="139935" y="72522"/>
                </a:lnTo>
                <a:lnTo>
                  <a:pt x="103724" y="103848"/>
                </a:lnTo>
                <a:lnTo>
                  <a:pt x="72398" y="140059"/>
                </a:lnTo>
                <a:lnTo>
                  <a:pt x="46497" y="180613"/>
                </a:lnTo>
                <a:lnTo>
                  <a:pt x="26563" y="224968"/>
                </a:lnTo>
                <a:lnTo>
                  <a:pt x="7783" y="300728"/>
                </a:lnTo>
                <a:lnTo>
                  <a:pt x="3212" y="348818"/>
                </a:lnTo>
                <a:lnTo>
                  <a:pt x="864" y="404898"/>
                </a:lnTo>
                <a:lnTo>
                  <a:pt x="0" y="469857"/>
                </a:lnTo>
                <a:lnTo>
                  <a:pt x="0" y="2771690"/>
                </a:lnTo>
                <a:lnTo>
                  <a:pt x="864" y="2836649"/>
                </a:lnTo>
                <a:lnTo>
                  <a:pt x="3212" y="2892730"/>
                </a:lnTo>
                <a:lnTo>
                  <a:pt x="7783" y="2940820"/>
                </a:lnTo>
                <a:lnTo>
                  <a:pt x="15320" y="2981807"/>
                </a:lnTo>
                <a:lnTo>
                  <a:pt x="46497" y="3060935"/>
                </a:lnTo>
                <a:lnTo>
                  <a:pt x="72398" y="3101488"/>
                </a:lnTo>
                <a:lnTo>
                  <a:pt x="103724" y="3137699"/>
                </a:lnTo>
                <a:lnTo>
                  <a:pt x="139935" y="3169026"/>
                </a:lnTo>
                <a:lnTo>
                  <a:pt x="180489" y="3194927"/>
                </a:lnTo>
                <a:lnTo>
                  <a:pt x="224844" y="3214861"/>
                </a:lnTo>
                <a:lnTo>
                  <a:pt x="300604" y="3233641"/>
                </a:lnTo>
                <a:lnTo>
                  <a:pt x="348694" y="3238212"/>
                </a:lnTo>
                <a:lnTo>
                  <a:pt x="404775" y="3240560"/>
                </a:lnTo>
                <a:lnTo>
                  <a:pt x="469733" y="3241424"/>
                </a:lnTo>
                <a:lnTo>
                  <a:pt x="544458" y="3241548"/>
                </a:lnTo>
                <a:lnTo>
                  <a:pt x="3124225" y="3241548"/>
                </a:lnTo>
                <a:lnTo>
                  <a:pt x="3198950" y="3241424"/>
                </a:lnTo>
                <a:lnTo>
                  <a:pt x="3263908" y="3240560"/>
                </a:lnTo>
                <a:lnTo>
                  <a:pt x="3319989" y="3238212"/>
                </a:lnTo>
                <a:lnTo>
                  <a:pt x="3368079" y="3233641"/>
                </a:lnTo>
                <a:lnTo>
                  <a:pt x="3409066" y="3226104"/>
                </a:lnTo>
                <a:lnTo>
                  <a:pt x="3488194" y="3194927"/>
                </a:lnTo>
                <a:lnTo>
                  <a:pt x="3528747" y="3169026"/>
                </a:lnTo>
                <a:lnTo>
                  <a:pt x="3564958" y="3137699"/>
                </a:lnTo>
                <a:lnTo>
                  <a:pt x="3596285" y="3101488"/>
                </a:lnTo>
                <a:lnTo>
                  <a:pt x="3622186" y="3060935"/>
                </a:lnTo>
                <a:lnTo>
                  <a:pt x="3642120" y="3016580"/>
                </a:lnTo>
                <a:lnTo>
                  <a:pt x="3660900" y="2940820"/>
                </a:lnTo>
                <a:lnTo>
                  <a:pt x="3665471" y="2892730"/>
                </a:lnTo>
                <a:lnTo>
                  <a:pt x="3667819" y="2836649"/>
                </a:lnTo>
                <a:lnTo>
                  <a:pt x="3668684" y="2771690"/>
                </a:lnTo>
                <a:lnTo>
                  <a:pt x="3668684" y="469857"/>
                </a:lnTo>
                <a:lnTo>
                  <a:pt x="3667819" y="404898"/>
                </a:lnTo>
                <a:lnTo>
                  <a:pt x="3665471" y="348818"/>
                </a:lnTo>
                <a:lnTo>
                  <a:pt x="3660900" y="300728"/>
                </a:lnTo>
                <a:lnTo>
                  <a:pt x="3653363" y="259740"/>
                </a:lnTo>
                <a:lnTo>
                  <a:pt x="3622186" y="180613"/>
                </a:lnTo>
                <a:lnTo>
                  <a:pt x="3596285" y="140059"/>
                </a:lnTo>
                <a:lnTo>
                  <a:pt x="3564958" y="103848"/>
                </a:lnTo>
                <a:lnTo>
                  <a:pt x="3528747" y="72522"/>
                </a:lnTo>
                <a:lnTo>
                  <a:pt x="3488194" y="46621"/>
                </a:lnTo>
                <a:lnTo>
                  <a:pt x="3443839" y="26687"/>
                </a:lnTo>
                <a:lnTo>
                  <a:pt x="3368079" y="7907"/>
                </a:lnTo>
                <a:lnTo>
                  <a:pt x="3319989" y="3335"/>
                </a:lnTo>
                <a:lnTo>
                  <a:pt x="3263908" y="988"/>
                </a:lnTo>
                <a:lnTo>
                  <a:pt x="3198950" y="123"/>
                </a:lnTo>
                <a:lnTo>
                  <a:pt x="3124225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126766" y="3202365"/>
            <a:ext cx="3566795" cy="13449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ctr">
              <a:lnSpc>
                <a:spcPct val="111000"/>
              </a:lnSpc>
              <a:spcBef>
                <a:spcPts val="90"/>
              </a:spcBef>
            </a:pPr>
            <a:r>
              <a:rPr sz="2600" spc="130" dirty="0">
                <a:latin typeface="Arial MT"/>
                <a:cs typeface="Arial MT"/>
              </a:rPr>
              <a:t>Creating</a:t>
            </a:r>
            <a:r>
              <a:rPr sz="2600" spc="-95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a</a:t>
            </a:r>
            <a:r>
              <a:rPr sz="2600" spc="-90" dirty="0">
                <a:latin typeface="Arial MT"/>
                <a:cs typeface="Arial MT"/>
              </a:rPr>
              <a:t> </a:t>
            </a:r>
            <a:r>
              <a:rPr sz="2600" spc="80" dirty="0">
                <a:latin typeface="Arial MT"/>
                <a:cs typeface="Arial MT"/>
              </a:rPr>
              <a:t>NumPy </a:t>
            </a:r>
            <a:r>
              <a:rPr sz="2600" spc="90" dirty="0">
                <a:latin typeface="Arial MT"/>
                <a:cs typeface="Arial MT"/>
              </a:rPr>
              <a:t>array</a:t>
            </a:r>
            <a:r>
              <a:rPr sz="2600" spc="-90" dirty="0">
                <a:latin typeface="Arial MT"/>
                <a:cs typeface="Arial MT"/>
              </a:rPr>
              <a:t> </a:t>
            </a:r>
            <a:r>
              <a:rPr sz="2600" spc="195" dirty="0">
                <a:latin typeface="Arial MT"/>
                <a:cs typeface="Arial MT"/>
              </a:rPr>
              <a:t>from</a:t>
            </a:r>
            <a:r>
              <a:rPr sz="2600" spc="-85" dirty="0">
                <a:latin typeface="Arial MT"/>
                <a:cs typeface="Arial MT"/>
              </a:rPr>
              <a:t> </a:t>
            </a:r>
            <a:r>
              <a:rPr sz="2600" spc="155" dirty="0">
                <a:latin typeface="Arial MT"/>
                <a:cs typeface="Arial MT"/>
              </a:rPr>
              <a:t>the</a:t>
            </a:r>
            <a:r>
              <a:rPr sz="2600" spc="-90" dirty="0">
                <a:latin typeface="Arial MT"/>
                <a:cs typeface="Arial MT"/>
              </a:rPr>
              <a:t> </a:t>
            </a:r>
            <a:r>
              <a:rPr sz="2600" spc="155" dirty="0">
                <a:latin typeface="Arial MT"/>
                <a:cs typeface="Arial MT"/>
              </a:rPr>
              <a:t>column </a:t>
            </a:r>
            <a:r>
              <a:rPr sz="2600" spc="105" dirty="0">
                <a:latin typeface="Arial MT"/>
                <a:cs typeface="Arial MT"/>
              </a:rPr>
              <a:t>“Class”</a:t>
            </a:r>
            <a:r>
              <a:rPr sz="2600" spc="-80" dirty="0">
                <a:latin typeface="Arial MT"/>
                <a:cs typeface="Arial MT"/>
              </a:rPr>
              <a:t> </a:t>
            </a:r>
            <a:r>
              <a:rPr sz="2600" spc="140" dirty="0">
                <a:latin typeface="Arial MT"/>
                <a:cs typeface="Arial MT"/>
              </a:rPr>
              <a:t>in</a:t>
            </a:r>
            <a:r>
              <a:rPr sz="2600" spc="-75" dirty="0">
                <a:latin typeface="Arial MT"/>
                <a:cs typeface="Arial MT"/>
              </a:rPr>
              <a:t> </a:t>
            </a:r>
            <a:r>
              <a:rPr sz="2600" spc="100" dirty="0">
                <a:latin typeface="Arial MT"/>
                <a:cs typeface="Arial MT"/>
              </a:rPr>
              <a:t>data</a:t>
            </a:r>
            <a:endParaRPr sz="2600">
              <a:latin typeface="Arial MT"/>
              <a:cs typeface="Arial MT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832023" y="2256805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29" h="3241675">
                <a:moveTo>
                  <a:pt x="3166800" y="0"/>
                </a:moveTo>
                <a:lnTo>
                  <a:pt x="501902" y="0"/>
                </a:lnTo>
                <a:lnTo>
                  <a:pt x="433018" y="113"/>
                </a:lnTo>
                <a:lnTo>
                  <a:pt x="373137" y="911"/>
                </a:lnTo>
                <a:lnTo>
                  <a:pt x="321439" y="3075"/>
                </a:lnTo>
                <a:lnTo>
                  <a:pt x="277108" y="7289"/>
                </a:lnTo>
                <a:lnTo>
                  <a:pt x="239324" y="14236"/>
                </a:lnTo>
                <a:lnTo>
                  <a:pt x="158608" y="47328"/>
                </a:lnTo>
                <a:lnTo>
                  <a:pt x="115137" y="77832"/>
                </a:lnTo>
                <a:lnTo>
                  <a:pt x="77718" y="115251"/>
                </a:lnTo>
                <a:lnTo>
                  <a:pt x="47214" y="158722"/>
                </a:lnTo>
                <a:lnTo>
                  <a:pt x="24487" y="207384"/>
                </a:lnTo>
                <a:lnTo>
                  <a:pt x="7175" y="277222"/>
                </a:lnTo>
                <a:lnTo>
                  <a:pt x="2961" y="321554"/>
                </a:lnTo>
                <a:lnTo>
                  <a:pt x="797" y="373251"/>
                </a:lnTo>
                <a:lnTo>
                  <a:pt x="0" y="433132"/>
                </a:lnTo>
                <a:lnTo>
                  <a:pt x="0" y="2808415"/>
                </a:lnTo>
                <a:lnTo>
                  <a:pt x="797" y="2868297"/>
                </a:lnTo>
                <a:lnTo>
                  <a:pt x="2961" y="2919994"/>
                </a:lnTo>
                <a:lnTo>
                  <a:pt x="7175" y="2964325"/>
                </a:lnTo>
                <a:lnTo>
                  <a:pt x="14122" y="3002109"/>
                </a:lnTo>
                <a:lnTo>
                  <a:pt x="47214" y="3082825"/>
                </a:lnTo>
                <a:lnTo>
                  <a:pt x="77718" y="3126296"/>
                </a:lnTo>
                <a:lnTo>
                  <a:pt x="115137" y="3163715"/>
                </a:lnTo>
                <a:lnTo>
                  <a:pt x="158608" y="3194220"/>
                </a:lnTo>
                <a:lnTo>
                  <a:pt x="207269" y="3216947"/>
                </a:lnTo>
                <a:lnTo>
                  <a:pt x="277108" y="3234259"/>
                </a:lnTo>
                <a:lnTo>
                  <a:pt x="321439" y="3238473"/>
                </a:lnTo>
                <a:lnTo>
                  <a:pt x="373137" y="3240637"/>
                </a:lnTo>
                <a:lnTo>
                  <a:pt x="433018" y="3241434"/>
                </a:lnTo>
                <a:lnTo>
                  <a:pt x="501902" y="3241548"/>
                </a:lnTo>
                <a:lnTo>
                  <a:pt x="3166800" y="3241548"/>
                </a:lnTo>
                <a:lnTo>
                  <a:pt x="3235684" y="3241434"/>
                </a:lnTo>
                <a:lnTo>
                  <a:pt x="3295566" y="3240637"/>
                </a:lnTo>
                <a:lnTo>
                  <a:pt x="3347263" y="3238473"/>
                </a:lnTo>
                <a:lnTo>
                  <a:pt x="3391594" y="3234259"/>
                </a:lnTo>
                <a:lnTo>
                  <a:pt x="3429378" y="3227311"/>
                </a:lnTo>
                <a:lnTo>
                  <a:pt x="3510094" y="3194220"/>
                </a:lnTo>
                <a:lnTo>
                  <a:pt x="3553565" y="3163715"/>
                </a:lnTo>
                <a:lnTo>
                  <a:pt x="3590984" y="3126296"/>
                </a:lnTo>
                <a:lnTo>
                  <a:pt x="3621488" y="3082825"/>
                </a:lnTo>
                <a:lnTo>
                  <a:pt x="3644215" y="3034164"/>
                </a:lnTo>
                <a:lnTo>
                  <a:pt x="3661528" y="2964325"/>
                </a:lnTo>
                <a:lnTo>
                  <a:pt x="3665742" y="2919994"/>
                </a:lnTo>
                <a:lnTo>
                  <a:pt x="3667906" y="2868297"/>
                </a:lnTo>
                <a:lnTo>
                  <a:pt x="3668703" y="2808415"/>
                </a:lnTo>
                <a:lnTo>
                  <a:pt x="3668703" y="433132"/>
                </a:lnTo>
                <a:lnTo>
                  <a:pt x="3667906" y="373251"/>
                </a:lnTo>
                <a:lnTo>
                  <a:pt x="3665742" y="321554"/>
                </a:lnTo>
                <a:lnTo>
                  <a:pt x="3661528" y="277222"/>
                </a:lnTo>
                <a:lnTo>
                  <a:pt x="3654580" y="239438"/>
                </a:lnTo>
                <a:lnTo>
                  <a:pt x="3621488" y="158722"/>
                </a:lnTo>
                <a:lnTo>
                  <a:pt x="3590984" y="115251"/>
                </a:lnTo>
                <a:lnTo>
                  <a:pt x="3553565" y="77832"/>
                </a:lnTo>
                <a:lnTo>
                  <a:pt x="3510094" y="47328"/>
                </a:lnTo>
                <a:lnTo>
                  <a:pt x="3461433" y="24601"/>
                </a:lnTo>
                <a:lnTo>
                  <a:pt x="3391594" y="7289"/>
                </a:lnTo>
                <a:lnTo>
                  <a:pt x="3347263" y="3075"/>
                </a:lnTo>
                <a:lnTo>
                  <a:pt x="3295566" y="911"/>
                </a:lnTo>
                <a:lnTo>
                  <a:pt x="3235684" y="113"/>
                </a:lnTo>
                <a:lnTo>
                  <a:pt x="3166800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973809" y="2757679"/>
            <a:ext cx="3385185" cy="22244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ctr">
              <a:lnSpc>
                <a:spcPct val="111000"/>
              </a:lnSpc>
              <a:spcBef>
                <a:spcPts val="90"/>
              </a:spcBef>
            </a:pPr>
            <a:r>
              <a:rPr sz="2600" spc="114" dirty="0">
                <a:latin typeface="Arial MT"/>
                <a:cs typeface="Arial MT"/>
              </a:rPr>
              <a:t>Standardizing</a:t>
            </a:r>
            <a:r>
              <a:rPr sz="2600" spc="-95" dirty="0">
                <a:latin typeface="Arial MT"/>
                <a:cs typeface="Arial MT"/>
              </a:rPr>
              <a:t> </a:t>
            </a:r>
            <a:r>
              <a:rPr sz="2600" spc="130" dirty="0">
                <a:latin typeface="Arial MT"/>
                <a:cs typeface="Arial MT"/>
              </a:rPr>
              <a:t>the </a:t>
            </a:r>
            <a:r>
              <a:rPr sz="2600" spc="120" dirty="0">
                <a:latin typeface="Arial MT"/>
                <a:cs typeface="Arial MT"/>
              </a:rPr>
              <a:t>data</a:t>
            </a:r>
            <a:r>
              <a:rPr sz="2600" spc="-95" dirty="0">
                <a:latin typeface="Arial MT"/>
                <a:cs typeface="Arial MT"/>
              </a:rPr>
              <a:t> </a:t>
            </a:r>
            <a:r>
              <a:rPr sz="2600" spc="175" dirty="0">
                <a:latin typeface="Arial MT"/>
                <a:cs typeface="Arial MT"/>
              </a:rPr>
              <a:t>with </a:t>
            </a:r>
            <a:r>
              <a:rPr sz="2600" spc="85" dirty="0">
                <a:latin typeface="Arial MT"/>
                <a:cs typeface="Arial MT"/>
              </a:rPr>
              <a:t>StandardScaler,</a:t>
            </a:r>
            <a:r>
              <a:rPr sz="2600" spc="-85" dirty="0">
                <a:latin typeface="Arial MT"/>
                <a:cs typeface="Arial MT"/>
              </a:rPr>
              <a:t> </a:t>
            </a:r>
            <a:r>
              <a:rPr sz="2600" spc="130" dirty="0">
                <a:latin typeface="Arial MT"/>
                <a:cs typeface="Arial MT"/>
              </a:rPr>
              <a:t>then </a:t>
            </a:r>
            <a:r>
              <a:rPr sz="2600" spc="155" dirty="0">
                <a:latin typeface="Verdana"/>
                <a:cs typeface="Verdana"/>
              </a:rPr>
              <a:t>f</a:t>
            </a:r>
            <a:r>
              <a:rPr sz="2600" spc="155" dirty="0">
                <a:latin typeface="Arial MT"/>
                <a:cs typeface="Arial MT"/>
              </a:rPr>
              <a:t>itting</a:t>
            </a:r>
            <a:r>
              <a:rPr sz="2600" spc="-80" dirty="0">
                <a:latin typeface="Arial MT"/>
                <a:cs typeface="Arial MT"/>
              </a:rPr>
              <a:t> </a:t>
            </a:r>
            <a:r>
              <a:rPr sz="2600" spc="90" dirty="0">
                <a:latin typeface="Arial MT"/>
                <a:cs typeface="Arial MT"/>
              </a:rPr>
              <a:t>and </a:t>
            </a:r>
            <a:r>
              <a:rPr sz="2600" spc="150" dirty="0">
                <a:latin typeface="Arial MT"/>
                <a:cs typeface="Arial MT"/>
              </a:rPr>
              <a:t>transforming</a:t>
            </a:r>
            <a:r>
              <a:rPr sz="2600" spc="-45" dirty="0">
                <a:latin typeface="Arial MT"/>
                <a:cs typeface="Arial MT"/>
              </a:rPr>
              <a:t> </a:t>
            </a:r>
            <a:r>
              <a:rPr sz="2600" spc="160" dirty="0">
                <a:latin typeface="Arial MT"/>
                <a:cs typeface="Arial MT"/>
              </a:rPr>
              <a:t>it</a:t>
            </a:r>
            <a:endParaRPr sz="2600">
              <a:latin typeface="Arial MT"/>
              <a:cs typeface="Arial MT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588263" y="2256805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30" h="3241675">
                <a:moveTo>
                  <a:pt x="3166805" y="0"/>
                </a:moveTo>
                <a:lnTo>
                  <a:pt x="501902" y="0"/>
                </a:lnTo>
                <a:lnTo>
                  <a:pt x="433018" y="113"/>
                </a:lnTo>
                <a:lnTo>
                  <a:pt x="373136" y="911"/>
                </a:lnTo>
                <a:lnTo>
                  <a:pt x="321439" y="3075"/>
                </a:lnTo>
                <a:lnTo>
                  <a:pt x="277107" y="7289"/>
                </a:lnTo>
                <a:lnTo>
                  <a:pt x="239324" y="14236"/>
                </a:lnTo>
                <a:lnTo>
                  <a:pt x="158609" y="47328"/>
                </a:lnTo>
                <a:lnTo>
                  <a:pt x="115136" y="77832"/>
                </a:lnTo>
                <a:lnTo>
                  <a:pt x="77716" y="115251"/>
                </a:lnTo>
                <a:lnTo>
                  <a:pt x="47210" y="158722"/>
                </a:lnTo>
                <a:lnTo>
                  <a:pt x="24482" y="207384"/>
                </a:lnTo>
                <a:lnTo>
                  <a:pt x="7173" y="277222"/>
                </a:lnTo>
                <a:lnTo>
                  <a:pt x="2960" y="321554"/>
                </a:lnTo>
                <a:lnTo>
                  <a:pt x="797" y="373251"/>
                </a:lnTo>
                <a:lnTo>
                  <a:pt x="0" y="433132"/>
                </a:lnTo>
                <a:lnTo>
                  <a:pt x="0" y="2808415"/>
                </a:lnTo>
                <a:lnTo>
                  <a:pt x="797" y="2868297"/>
                </a:lnTo>
                <a:lnTo>
                  <a:pt x="2960" y="2919994"/>
                </a:lnTo>
                <a:lnTo>
                  <a:pt x="7173" y="2964325"/>
                </a:lnTo>
                <a:lnTo>
                  <a:pt x="14119" y="3002109"/>
                </a:lnTo>
                <a:lnTo>
                  <a:pt x="47210" y="3082825"/>
                </a:lnTo>
                <a:lnTo>
                  <a:pt x="77716" y="3126296"/>
                </a:lnTo>
                <a:lnTo>
                  <a:pt x="115136" y="3163715"/>
                </a:lnTo>
                <a:lnTo>
                  <a:pt x="158609" y="3194220"/>
                </a:lnTo>
                <a:lnTo>
                  <a:pt x="207272" y="3216947"/>
                </a:lnTo>
                <a:lnTo>
                  <a:pt x="277107" y="3234259"/>
                </a:lnTo>
                <a:lnTo>
                  <a:pt x="321439" y="3238473"/>
                </a:lnTo>
                <a:lnTo>
                  <a:pt x="373136" y="3240637"/>
                </a:lnTo>
                <a:lnTo>
                  <a:pt x="433018" y="3241434"/>
                </a:lnTo>
                <a:lnTo>
                  <a:pt x="501902" y="3241548"/>
                </a:lnTo>
                <a:lnTo>
                  <a:pt x="3166805" y="3241548"/>
                </a:lnTo>
                <a:lnTo>
                  <a:pt x="3235688" y="3241434"/>
                </a:lnTo>
                <a:lnTo>
                  <a:pt x="3295568" y="3240637"/>
                </a:lnTo>
                <a:lnTo>
                  <a:pt x="3347264" y="3238473"/>
                </a:lnTo>
                <a:lnTo>
                  <a:pt x="3391595" y="3234259"/>
                </a:lnTo>
                <a:lnTo>
                  <a:pt x="3429379" y="3227311"/>
                </a:lnTo>
                <a:lnTo>
                  <a:pt x="3510096" y="3194220"/>
                </a:lnTo>
                <a:lnTo>
                  <a:pt x="3553567" y="3163715"/>
                </a:lnTo>
                <a:lnTo>
                  <a:pt x="3590984" y="3126296"/>
                </a:lnTo>
                <a:lnTo>
                  <a:pt x="3621487" y="3082825"/>
                </a:lnTo>
                <a:lnTo>
                  <a:pt x="3644214" y="3034164"/>
                </a:lnTo>
                <a:lnTo>
                  <a:pt x="3661530" y="2964325"/>
                </a:lnTo>
                <a:lnTo>
                  <a:pt x="3665745" y="2919994"/>
                </a:lnTo>
                <a:lnTo>
                  <a:pt x="3667910" y="2868297"/>
                </a:lnTo>
                <a:lnTo>
                  <a:pt x="3668707" y="2808415"/>
                </a:lnTo>
                <a:lnTo>
                  <a:pt x="3668707" y="433132"/>
                </a:lnTo>
                <a:lnTo>
                  <a:pt x="3667910" y="373251"/>
                </a:lnTo>
                <a:lnTo>
                  <a:pt x="3665745" y="321554"/>
                </a:lnTo>
                <a:lnTo>
                  <a:pt x="3661530" y="277222"/>
                </a:lnTo>
                <a:lnTo>
                  <a:pt x="3654581" y="239438"/>
                </a:lnTo>
                <a:lnTo>
                  <a:pt x="3621487" y="158722"/>
                </a:lnTo>
                <a:lnTo>
                  <a:pt x="3590984" y="115251"/>
                </a:lnTo>
                <a:lnTo>
                  <a:pt x="3553567" y="77832"/>
                </a:lnTo>
                <a:lnTo>
                  <a:pt x="3510096" y="47328"/>
                </a:lnTo>
                <a:lnTo>
                  <a:pt x="3461435" y="24601"/>
                </a:lnTo>
                <a:lnTo>
                  <a:pt x="3391595" y="7289"/>
                </a:lnTo>
                <a:lnTo>
                  <a:pt x="3347264" y="3075"/>
                </a:lnTo>
                <a:lnTo>
                  <a:pt x="3295568" y="911"/>
                </a:lnTo>
                <a:lnTo>
                  <a:pt x="3235688" y="113"/>
                </a:lnTo>
                <a:lnTo>
                  <a:pt x="3166805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0683477" y="2757679"/>
            <a:ext cx="3478529" cy="22244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ctr">
              <a:lnSpc>
                <a:spcPct val="111000"/>
              </a:lnSpc>
              <a:spcBef>
                <a:spcPts val="90"/>
              </a:spcBef>
            </a:pPr>
            <a:r>
              <a:rPr sz="2600" spc="150" dirty="0">
                <a:latin typeface="Arial MT"/>
                <a:cs typeface="Arial MT"/>
              </a:rPr>
              <a:t>Splitting</a:t>
            </a:r>
            <a:r>
              <a:rPr sz="2600" spc="-80" dirty="0">
                <a:latin typeface="Arial MT"/>
                <a:cs typeface="Arial MT"/>
              </a:rPr>
              <a:t> </a:t>
            </a:r>
            <a:r>
              <a:rPr sz="2600" spc="155" dirty="0">
                <a:latin typeface="Arial MT"/>
                <a:cs typeface="Arial MT"/>
              </a:rPr>
              <a:t>the</a:t>
            </a:r>
            <a:r>
              <a:rPr sz="2600" spc="-80" dirty="0">
                <a:latin typeface="Arial MT"/>
                <a:cs typeface="Arial MT"/>
              </a:rPr>
              <a:t> </a:t>
            </a:r>
            <a:r>
              <a:rPr sz="2600" spc="120" dirty="0">
                <a:latin typeface="Arial MT"/>
                <a:cs typeface="Arial MT"/>
              </a:rPr>
              <a:t>data</a:t>
            </a:r>
            <a:r>
              <a:rPr sz="2600" spc="-80" dirty="0">
                <a:latin typeface="Arial MT"/>
                <a:cs typeface="Arial MT"/>
              </a:rPr>
              <a:t> </a:t>
            </a:r>
            <a:r>
              <a:rPr sz="2600" spc="145" dirty="0">
                <a:latin typeface="Arial MT"/>
                <a:cs typeface="Arial MT"/>
              </a:rPr>
              <a:t>into training</a:t>
            </a:r>
            <a:r>
              <a:rPr sz="2600" spc="-90" dirty="0">
                <a:latin typeface="Arial MT"/>
                <a:cs typeface="Arial MT"/>
              </a:rPr>
              <a:t> </a:t>
            </a:r>
            <a:r>
              <a:rPr sz="2600" spc="114" dirty="0">
                <a:latin typeface="Arial MT"/>
                <a:cs typeface="Arial MT"/>
              </a:rPr>
              <a:t>and</a:t>
            </a:r>
            <a:r>
              <a:rPr sz="2600" spc="-90" dirty="0">
                <a:latin typeface="Arial MT"/>
                <a:cs typeface="Arial MT"/>
              </a:rPr>
              <a:t> </a:t>
            </a:r>
            <a:r>
              <a:rPr sz="2600" spc="140" dirty="0">
                <a:latin typeface="Arial MT"/>
                <a:cs typeface="Arial MT"/>
              </a:rPr>
              <a:t>testing </a:t>
            </a:r>
            <a:r>
              <a:rPr sz="2600" spc="80" dirty="0">
                <a:latin typeface="Arial MT"/>
                <a:cs typeface="Arial MT"/>
              </a:rPr>
              <a:t>sets</a:t>
            </a:r>
            <a:r>
              <a:rPr sz="2600" spc="-85" dirty="0">
                <a:latin typeface="Arial MT"/>
                <a:cs typeface="Arial MT"/>
              </a:rPr>
              <a:t> </a:t>
            </a:r>
            <a:r>
              <a:rPr sz="2600" spc="175" dirty="0">
                <a:latin typeface="Arial MT"/>
                <a:cs typeface="Arial MT"/>
              </a:rPr>
              <a:t>with </a:t>
            </a:r>
            <a:r>
              <a:rPr sz="2600" spc="60" dirty="0">
                <a:latin typeface="Arial MT"/>
                <a:cs typeface="Arial MT"/>
              </a:rPr>
              <a:t>train_test_split </a:t>
            </a:r>
            <a:r>
              <a:rPr sz="2600" spc="160" dirty="0">
                <a:latin typeface="Arial MT"/>
                <a:cs typeface="Arial MT"/>
              </a:rPr>
              <a:t>function</a:t>
            </a:r>
            <a:endParaRPr sz="2600">
              <a:latin typeface="Arial MT"/>
              <a:cs typeface="Arial MT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5344505" y="2256805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30" h="3241675">
                <a:moveTo>
                  <a:pt x="3166794" y="0"/>
                </a:moveTo>
                <a:lnTo>
                  <a:pt x="501902" y="0"/>
                </a:lnTo>
                <a:lnTo>
                  <a:pt x="433018" y="113"/>
                </a:lnTo>
                <a:lnTo>
                  <a:pt x="373136" y="911"/>
                </a:lnTo>
                <a:lnTo>
                  <a:pt x="321437" y="3075"/>
                </a:lnTo>
                <a:lnTo>
                  <a:pt x="277104" y="7289"/>
                </a:lnTo>
                <a:lnTo>
                  <a:pt x="239318" y="14236"/>
                </a:lnTo>
                <a:lnTo>
                  <a:pt x="158604" y="47328"/>
                </a:lnTo>
                <a:lnTo>
                  <a:pt x="115134" y="77832"/>
                </a:lnTo>
                <a:lnTo>
                  <a:pt x="77715" y="115251"/>
                </a:lnTo>
                <a:lnTo>
                  <a:pt x="47210" y="158722"/>
                </a:lnTo>
                <a:lnTo>
                  <a:pt x="24482" y="207384"/>
                </a:lnTo>
                <a:lnTo>
                  <a:pt x="7173" y="277222"/>
                </a:lnTo>
                <a:lnTo>
                  <a:pt x="2960" y="321554"/>
                </a:lnTo>
                <a:lnTo>
                  <a:pt x="797" y="373251"/>
                </a:lnTo>
                <a:lnTo>
                  <a:pt x="0" y="433132"/>
                </a:lnTo>
                <a:lnTo>
                  <a:pt x="0" y="2808415"/>
                </a:lnTo>
                <a:lnTo>
                  <a:pt x="797" y="2868297"/>
                </a:lnTo>
                <a:lnTo>
                  <a:pt x="2960" y="2919994"/>
                </a:lnTo>
                <a:lnTo>
                  <a:pt x="7173" y="2964325"/>
                </a:lnTo>
                <a:lnTo>
                  <a:pt x="14119" y="3002109"/>
                </a:lnTo>
                <a:lnTo>
                  <a:pt x="47210" y="3082825"/>
                </a:lnTo>
                <a:lnTo>
                  <a:pt x="77715" y="3126296"/>
                </a:lnTo>
                <a:lnTo>
                  <a:pt x="115134" y="3163715"/>
                </a:lnTo>
                <a:lnTo>
                  <a:pt x="158604" y="3194220"/>
                </a:lnTo>
                <a:lnTo>
                  <a:pt x="207262" y="3216947"/>
                </a:lnTo>
                <a:lnTo>
                  <a:pt x="277104" y="3234259"/>
                </a:lnTo>
                <a:lnTo>
                  <a:pt x="321437" y="3238473"/>
                </a:lnTo>
                <a:lnTo>
                  <a:pt x="373136" y="3240637"/>
                </a:lnTo>
                <a:lnTo>
                  <a:pt x="433018" y="3241434"/>
                </a:lnTo>
                <a:lnTo>
                  <a:pt x="501902" y="3241548"/>
                </a:lnTo>
                <a:lnTo>
                  <a:pt x="3166794" y="3241548"/>
                </a:lnTo>
                <a:lnTo>
                  <a:pt x="3235678" y="3241434"/>
                </a:lnTo>
                <a:lnTo>
                  <a:pt x="3295560" y="3240637"/>
                </a:lnTo>
                <a:lnTo>
                  <a:pt x="3347259" y="3238473"/>
                </a:lnTo>
                <a:lnTo>
                  <a:pt x="3391592" y="3234259"/>
                </a:lnTo>
                <a:lnTo>
                  <a:pt x="3429378" y="3227311"/>
                </a:lnTo>
                <a:lnTo>
                  <a:pt x="3510092" y="3194220"/>
                </a:lnTo>
                <a:lnTo>
                  <a:pt x="3553562" y="3163715"/>
                </a:lnTo>
                <a:lnTo>
                  <a:pt x="3590981" y="3126296"/>
                </a:lnTo>
                <a:lnTo>
                  <a:pt x="3621486" y="3082825"/>
                </a:lnTo>
                <a:lnTo>
                  <a:pt x="3644214" y="3034164"/>
                </a:lnTo>
                <a:lnTo>
                  <a:pt x="3661523" y="2964325"/>
                </a:lnTo>
                <a:lnTo>
                  <a:pt x="3665736" y="2919994"/>
                </a:lnTo>
                <a:lnTo>
                  <a:pt x="3667900" y="2868297"/>
                </a:lnTo>
                <a:lnTo>
                  <a:pt x="3668697" y="2808415"/>
                </a:lnTo>
                <a:lnTo>
                  <a:pt x="3668697" y="433132"/>
                </a:lnTo>
                <a:lnTo>
                  <a:pt x="3667900" y="373251"/>
                </a:lnTo>
                <a:lnTo>
                  <a:pt x="3665736" y="321554"/>
                </a:lnTo>
                <a:lnTo>
                  <a:pt x="3661523" y="277222"/>
                </a:lnTo>
                <a:lnTo>
                  <a:pt x="3654577" y="239438"/>
                </a:lnTo>
                <a:lnTo>
                  <a:pt x="3621486" y="158722"/>
                </a:lnTo>
                <a:lnTo>
                  <a:pt x="3590981" y="115251"/>
                </a:lnTo>
                <a:lnTo>
                  <a:pt x="3553562" y="77832"/>
                </a:lnTo>
                <a:lnTo>
                  <a:pt x="3510092" y="47328"/>
                </a:lnTo>
                <a:lnTo>
                  <a:pt x="3461435" y="24601"/>
                </a:lnTo>
                <a:lnTo>
                  <a:pt x="3391592" y="7289"/>
                </a:lnTo>
                <a:lnTo>
                  <a:pt x="3347259" y="3075"/>
                </a:lnTo>
                <a:lnTo>
                  <a:pt x="3295560" y="911"/>
                </a:lnTo>
                <a:lnTo>
                  <a:pt x="3235678" y="113"/>
                </a:lnTo>
                <a:lnTo>
                  <a:pt x="3166794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5472723" y="2980022"/>
            <a:ext cx="3412490" cy="17849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065" marR="5080" algn="ctr">
              <a:lnSpc>
                <a:spcPct val="111000"/>
              </a:lnSpc>
              <a:spcBef>
                <a:spcPts val="90"/>
              </a:spcBef>
            </a:pPr>
            <a:r>
              <a:rPr sz="2600" spc="130" dirty="0">
                <a:latin typeface="Arial MT"/>
                <a:cs typeface="Arial MT"/>
              </a:rPr>
              <a:t>Creating</a:t>
            </a:r>
            <a:r>
              <a:rPr sz="2600" spc="-90" dirty="0">
                <a:latin typeface="Arial MT"/>
                <a:cs typeface="Arial MT"/>
              </a:rPr>
              <a:t> </a:t>
            </a:r>
            <a:r>
              <a:rPr sz="2600" spc="-50" dirty="0">
                <a:latin typeface="Arial MT"/>
                <a:cs typeface="Arial MT"/>
              </a:rPr>
              <a:t>a </a:t>
            </a:r>
            <a:r>
              <a:rPr sz="2600" spc="90" dirty="0">
                <a:latin typeface="Arial MT"/>
                <a:cs typeface="Arial MT"/>
              </a:rPr>
              <a:t>GridSearchCV</a:t>
            </a:r>
            <a:r>
              <a:rPr sz="2600" spc="-45" dirty="0">
                <a:latin typeface="Arial MT"/>
                <a:cs typeface="Arial MT"/>
              </a:rPr>
              <a:t> </a:t>
            </a:r>
            <a:r>
              <a:rPr sz="2600" spc="160" dirty="0">
                <a:latin typeface="Arial MT"/>
                <a:cs typeface="Arial MT"/>
              </a:rPr>
              <a:t>object </a:t>
            </a:r>
            <a:r>
              <a:rPr sz="2600" spc="195" dirty="0">
                <a:latin typeface="Arial MT"/>
                <a:cs typeface="Arial MT"/>
              </a:rPr>
              <a:t>with</a:t>
            </a:r>
            <a:r>
              <a:rPr sz="2600" spc="-90" dirty="0">
                <a:latin typeface="Arial MT"/>
                <a:cs typeface="Arial MT"/>
              </a:rPr>
              <a:t> </a:t>
            </a:r>
            <a:r>
              <a:rPr sz="2600" spc="175" dirty="0">
                <a:latin typeface="Arial MT"/>
                <a:cs typeface="Arial MT"/>
              </a:rPr>
              <a:t>cv</a:t>
            </a:r>
            <a:r>
              <a:rPr sz="2600" spc="-85" dirty="0">
                <a:latin typeface="Arial MT"/>
                <a:cs typeface="Arial MT"/>
              </a:rPr>
              <a:t> </a:t>
            </a:r>
            <a:r>
              <a:rPr sz="2600" spc="-170" dirty="0">
                <a:latin typeface="Arial MT"/>
                <a:cs typeface="Arial MT"/>
              </a:rPr>
              <a:t>=</a:t>
            </a:r>
            <a:r>
              <a:rPr sz="2600" spc="-85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10</a:t>
            </a:r>
            <a:r>
              <a:rPr sz="2600" spc="-90" dirty="0">
                <a:latin typeface="Arial MT"/>
                <a:cs typeface="Arial MT"/>
              </a:rPr>
              <a:t> </a:t>
            </a:r>
            <a:r>
              <a:rPr sz="2600" spc="195" dirty="0">
                <a:latin typeface="Arial MT"/>
                <a:cs typeface="Arial MT"/>
              </a:rPr>
              <a:t>to</a:t>
            </a:r>
            <a:r>
              <a:rPr sz="2600" spc="-85" dirty="0">
                <a:latin typeface="Arial MT"/>
                <a:cs typeface="Arial MT"/>
              </a:rPr>
              <a:t> </a:t>
            </a:r>
            <a:r>
              <a:rPr sz="2600" spc="100" dirty="0">
                <a:latin typeface="Verdana"/>
                <a:cs typeface="Verdana"/>
              </a:rPr>
              <a:t>f</a:t>
            </a:r>
            <a:r>
              <a:rPr sz="2600" spc="100" dirty="0">
                <a:latin typeface="Arial MT"/>
                <a:cs typeface="Arial MT"/>
              </a:rPr>
              <a:t>ind </a:t>
            </a:r>
            <a:r>
              <a:rPr sz="2600" spc="155" dirty="0">
                <a:latin typeface="Arial MT"/>
                <a:cs typeface="Arial MT"/>
              </a:rPr>
              <a:t>the</a:t>
            </a:r>
            <a:r>
              <a:rPr sz="2600" spc="-95" dirty="0">
                <a:latin typeface="Arial MT"/>
                <a:cs typeface="Arial MT"/>
              </a:rPr>
              <a:t> </a:t>
            </a:r>
            <a:r>
              <a:rPr sz="2600" spc="135" dirty="0">
                <a:latin typeface="Arial MT"/>
                <a:cs typeface="Arial MT"/>
              </a:rPr>
              <a:t>best</a:t>
            </a:r>
            <a:r>
              <a:rPr sz="2600" spc="-90" dirty="0">
                <a:latin typeface="Arial MT"/>
                <a:cs typeface="Arial MT"/>
              </a:rPr>
              <a:t> </a:t>
            </a:r>
            <a:r>
              <a:rPr sz="2600" spc="105" dirty="0">
                <a:latin typeface="Arial MT"/>
                <a:cs typeface="Arial MT"/>
              </a:rPr>
              <a:t>parameters</a:t>
            </a:r>
            <a:endParaRPr sz="2600">
              <a:latin typeface="Arial MT"/>
              <a:cs typeface="Arial MT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5344514" y="6600181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30" h="3241675">
                <a:moveTo>
                  <a:pt x="3124221" y="0"/>
                </a:moveTo>
                <a:lnTo>
                  <a:pt x="544456" y="0"/>
                </a:lnTo>
                <a:lnTo>
                  <a:pt x="469732" y="123"/>
                </a:lnTo>
                <a:lnTo>
                  <a:pt x="404774" y="988"/>
                </a:lnTo>
                <a:lnTo>
                  <a:pt x="348694" y="3335"/>
                </a:lnTo>
                <a:lnTo>
                  <a:pt x="300604" y="7907"/>
                </a:lnTo>
                <a:lnTo>
                  <a:pt x="259616" y="15443"/>
                </a:lnTo>
                <a:lnTo>
                  <a:pt x="180487" y="46621"/>
                </a:lnTo>
                <a:lnTo>
                  <a:pt x="139933" y="72522"/>
                </a:lnTo>
                <a:lnTo>
                  <a:pt x="103722" y="103848"/>
                </a:lnTo>
                <a:lnTo>
                  <a:pt x="72395" y="140059"/>
                </a:lnTo>
                <a:lnTo>
                  <a:pt x="46493" y="180613"/>
                </a:lnTo>
                <a:lnTo>
                  <a:pt x="26556" y="224968"/>
                </a:lnTo>
                <a:lnTo>
                  <a:pt x="7781" y="300728"/>
                </a:lnTo>
                <a:lnTo>
                  <a:pt x="3211" y="348818"/>
                </a:lnTo>
                <a:lnTo>
                  <a:pt x="864" y="404899"/>
                </a:lnTo>
                <a:lnTo>
                  <a:pt x="0" y="469857"/>
                </a:lnTo>
                <a:lnTo>
                  <a:pt x="0" y="2771690"/>
                </a:lnTo>
                <a:lnTo>
                  <a:pt x="864" y="2836649"/>
                </a:lnTo>
                <a:lnTo>
                  <a:pt x="3211" y="2892730"/>
                </a:lnTo>
                <a:lnTo>
                  <a:pt x="7781" y="2940820"/>
                </a:lnTo>
                <a:lnTo>
                  <a:pt x="15316" y="2981807"/>
                </a:lnTo>
                <a:lnTo>
                  <a:pt x="46493" y="3060935"/>
                </a:lnTo>
                <a:lnTo>
                  <a:pt x="72395" y="3101489"/>
                </a:lnTo>
                <a:lnTo>
                  <a:pt x="103722" y="3137699"/>
                </a:lnTo>
                <a:lnTo>
                  <a:pt x="139933" y="3169026"/>
                </a:lnTo>
                <a:lnTo>
                  <a:pt x="180487" y="3194927"/>
                </a:lnTo>
                <a:lnTo>
                  <a:pt x="224843" y="3214861"/>
                </a:lnTo>
                <a:lnTo>
                  <a:pt x="300604" y="3233641"/>
                </a:lnTo>
                <a:lnTo>
                  <a:pt x="348694" y="3238212"/>
                </a:lnTo>
                <a:lnTo>
                  <a:pt x="404774" y="3240560"/>
                </a:lnTo>
                <a:lnTo>
                  <a:pt x="469732" y="3241424"/>
                </a:lnTo>
                <a:lnTo>
                  <a:pt x="544456" y="3241548"/>
                </a:lnTo>
                <a:lnTo>
                  <a:pt x="3124221" y="3241548"/>
                </a:lnTo>
                <a:lnTo>
                  <a:pt x="3198945" y="3241424"/>
                </a:lnTo>
                <a:lnTo>
                  <a:pt x="3263903" y="3240560"/>
                </a:lnTo>
                <a:lnTo>
                  <a:pt x="3319983" y="3238212"/>
                </a:lnTo>
                <a:lnTo>
                  <a:pt x="3368073" y="3233641"/>
                </a:lnTo>
                <a:lnTo>
                  <a:pt x="3409060" y="3226104"/>
                </a:lnTo>
                <a:lnTo>
                  <a:pt x="3488190" y="3194927"/>
                </a:lnTo>
                <a:lnTo>
                  <a:pt x="3528744" y="3169026"/>
                </a:lnTo>
                <a:lnTo>
                  <a:pt x="3564955" y="3137699"/>
                </a:lnTo>
                <a:lnTo>
                  <a:pt x="3596282" y="3101489"/>
                </a:lnTo>
                <a:lnTo>
                  <a:pt x="3622184" y="3060935"/>
                </a:lnTo>
                <a:lnTo>
                  <a:pt x="3642121" y="3016580"/>
                </a:lnTo>
                <a:lnTo>
                  <a:pt x="3660896" y="2940820"/>
                </a:lnTo>
                <a:lnTo>
                  <a:pt x="3665466" y="2892730"/>
                </a:lnTo>
                <a:lnTo>
                  <a:pt x="3667813" y="2836649"/>
                </a:lnTo>
                <a:lnTo>
                  <a:pt x="3668677" y="2771690"/>
                </a:lnTo>
                <a:lnTo>
                  <a:pt x="3668677" y="469857"/>
                </a:lnTo>
                <a:lnTo>
                  <a:pt x="3667813" y="404899"/>
                </a:lnTo>
                <a:lnTo>
                  <a:pt x="3665466" y="348818"/>
                </a:lnTo>
                <a:lnTo>
                  <a:pt x="3660896" y="300728"/>
                </a:lnTo>
                <a:lnTo>
                  <a:pt x="3653361" y="259740"/>
                </a:lnTo>
                <a:lnTo>
                  <a:pt x="3622184" y="180613"/>
                </a:lnTo>
                <a:lnTo>
                  <a:pt x="3596282" y="140059"/>
                </a:lnTo>
                <a:lnTo>
                  <a:pt x="3564955" y="103848"/>
                </a:lnTo>
                <a:lnTo>
                  <a:pt x="3528744" y="72522"/>
                </a:lnTo>
                <a:lnTo>
                  <a:pt x="3488190" y="46621"/>
                </a:lnTo>
                <a:lnTo>
                  <a:pt x="3443834" y="26687"/>
                </a:lnTo>
                <a:lnTo>
                  <a:pt x="3368073" y="7907"/>
                </a:lnTo>
                <a:lnTo>
                  <a:pt x="3319983" y="3335"/>
                </a:lnTo>
                <a:lnTo>
                  <a:pt x="3263903" y="988"/>
                </a:lnTo>
                <a:lnTo>
                  <a:pt x="3198945" y="123"/>
                </a:lnTo>
                <a:lnTo>
                  <a:pt x="3124221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5695879" y="7101054"/>
            <a:ext cx="2966085" cy="22244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5730" marR="118110" algn="ctr">
              <a:lnSpc>
                <a:spcPct val="111000"/>
              </a:lnSpc>
              <a:spcBef>
                <a:spcPts val="90"/>
              </a:spcBef>
            </a:pPr>
            <a:r>
              <a:rPr sz="2600" spc="150" dirty="0">
                <a:latin typeface="Arial MT"/>
                <a:cs typeface="Arial MT"/>
              </a:rPr>
              <a:t>Applying </a:t>
            </a:r>
            <a:r>
              <a:rPr sz="2600" spc="80" dirty="0">
                <a:latin typeface="Arial MT"/>
                <a:cs typeface="Arial MT"/>
              </a:rPr>
              <a:t>GridSearchCV </a:t>
            </a:r>
            <a:r>
              <a:rPr sz="2600" spc="145" dirty="0">
                <a:latin typeface="Arial MT"/>
                <a:cs typeface="Arial MT"/>
              </a:rPr>
              <a:t>on</a:t>
            </a:r>
            <a:r>
              <a:rPr sz="2600" spc="-90" dirty="0">
                <a:latin typeface="Arial MT"/>
                <a:cs typeface="Arial MT"/>
              </a:rPr>
              <a:t> </a:t>
            </a:r>
            <a:r>
              <a:rPr sz="2600" spc="60" dirty="0">
                <a:latin typeface="Arial MT"/>
                <a:cs typeface="Arial MT"/>
              </a:rPr>
              <a:t>LogReg,</a:t>
            </a:r>
            <a:r>
              <a:rPr sz="2600" spc="-90" dirty="0">
                <a:latin typeface="Arial MT"/>
                <a:cs typeface="Arial MT"/>
              </a:rPr>
              <a:t> </a:t>
            </a:r>
            <a:r>
              <a:rPr sz="2600" spc="-20" dirty="0">
                <a:latin typeface="Arial MT"/>
                <a:cs typeface="Arial MT"/>
              </a:rPr>
              <a:t>SVM,</a:t>
            </a:r>
            <a:endParaRPr sz="2600">
              <a:latin typeface="Arial MT"/>
              <a:cs typeface="Arial MT"/>
            </a:endParaRPr>
          </a:p>
          <a:p>
            <a:pPr marL="12700" marR="5080" algn="ctr">
              <a:lnSpc>
                <a:spcPct val="111000"/>
              </a:lnSpc>
            </a:pPr>
            <a:r>
              <a:rPr sz="2600" spc="110" dirty="0">
                <a:latin typeface="Arial MT"/>
                <a:cs typeface="Arial MT"/>
              </a:rPr>
              <a:t>Decision</a:t>
            </a:r>
            <a:r>
              <a:rPr sz="2600" spc="-5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Tree,</a:t>
            </a:r>
            <a:r>
              <a:rPr sz="2600" spc="-5" dirty="0">
                <a:latin typeface="Arial MT"/>
                <a:cs typeface="Arial MT"/>
              </a:rPr>
              <a:t> </a:t>
            </a:r>
            <a:r>
              <a:rPr sz="2600" spc="90" dirty="0">
                <a:latin typeface="Arial MT"/>
                <a:cs typeface="Arial MT"/>
              </a:rPr>
              <a:t>and </a:t>
            </a:r>
            <a:r>
              <a:rPr sz="2600" spc="50" dirty="0">
                <a:latin typeface="Arial MT"/>
                <a:cs typeface="Arial MT"/>
              </a:rPr>
              <a:t>KNN</a:t>
            </a:r>
            <a:r>
              <a:rPr sz="2600" spc="-85" dirty="0">
                <a:latin typeface="Arial MT"/>
                <a:cs typeface="Arial MT"/>
              </a:rPr>
              <a:t> </a:t>
            </a:r>
            <a:r>
              <a:rPr sz="2600" spc="125" dirty="0">
                <a:latin typeface="Arial MT"/>
                <a:cs typeface="Arial MT"/>
              </a:rPr>
              <a:t>models</a:t>
            </a:r>
            <a:endParaRPr sz="2600">
              <a:latin typeface="Arial MT"/>
              <a:cs typeface="Arial MT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0588272" y="6600181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30" h="3241675">
                <a:moveTo>
                  <a:pt x="3124221" y="0"/>
                </a:moveTo>
                <a:lnTo>
                  <a:pt x="544456" y="0"/>
                </a:lnTo>
                <a:lnTo>
                  <a:pt x="469732" y="123"/>
                </a:lnTo>
                <a:lnTo>
                  <a:pt x="404774" y="988"/>
                </a:lnTo>
                <a:lnTo>
                  <a:pt x="348694" y="3335"/>
                </a:lnTo>
                <a:lnTo>
                  <a:pt x="300604" y="7907"/>
                </a:lnTo>
                <a:lnTo>
                  <a:pt x="259616" y="15443"/>
                </a:lnTo>
                <a:lnTo>
                  <a:pt x="180487" y="46621"/>
                </a:lnTo>
                <a:lnTo>
                  <a:pt x="139933" y="72522"/>
                </a:lnTo>
                <a:lnTo>
                  <a:pt x="103724" y="103848"/>
                </a:lnTo>
                <a:lnTo>
                  <a:pt x="72398" y="140059"/>
                </a:lnTo>
                <a:lnTo>
                  <a:pt x="46499" y="180613"/>
                </a:lnTo>
                <a:lnTo>
                  <a:pt x="26566" y="224968"/>
                </a:lnTo>
                <a:lnTo>
                  <a:pt x="7784" y="300728"/>
                </a:lnTo>
                <a:lnTo>
                  <a:pt x="3212" y="348818"/>
                </a:lnTo>
                <a:lnTo>
                  <a:pt x="864" y="404899"/>
                </a:lnTo>
                <a:lnTo>
                  <a:pt x="0" y="469857"/>
                </a:lnTo>
                <a:lnTo>
                  <a:pt x="0" y="2771690"/>
                </a:lnTo>
                <a:lnTo>
                  <a:pt x="864" y="2836649"/>
                </a:lnTo>
                <a:lnTo>
                  <a:pt x="3212" y="2892730"/>
                </a:lnTo>
                <a:lnTo>
                  <a:pt x="7784" y="2940820"/>
                </a:lnTo>
                <a:lnTo>
                  <a:pt x="15322" y="2981807"/>
                </a:lnTo>
                <a:lnTo>
                  <a:pt x="46499" y="3060935"/>
                </a:lnTo>
                <a:lnTo>
                  <a:pt x="72398" y="3101489"/>
                </a:lnTo>
                <a:lnTo>
                  <a:pt x="103724" y="3137699"/>
                </a:lnTo>
                <a:lnTo>
                  <a:pt x="139933" y="3169026"/>
                </a:lnTo>
                <a:lnTo>
                  <a:pt x="180487" y="3194927"/>
                </a:lnTo>
                <a:lnTo>
                  <a:pt x="224843" y="3214861"/>
                </a:lnTo>
                <a:lnTo>
                  <a:pt x="300604" y="3233641"/>
                </a:lnTo>
                <a:lnTo>
                  <a:pt x="348694" y="3238212"/>
                </a:lnTo>
                <a:lnTo>
                  <a:pt x="404774" y="3240560"/>
                </a:lnTo>
                <a:lnTo>
                  <a:pt x="469732" y="3241424"/>
                </a:lnTo>
                <a:lnTo>
                  <a:pt x="544456" y="3241548"/>
                </a:lnTo>
                <a:lnTo>
                  <a:pt x="3124221" y="3241548"/>
                </a:lnTo>
                <a:lnTo>
                  <a:pt x="3198946" y="3241424"/>
                </a:lnTo>
                <a:lnTo>
                  <a:pt x="3263905" y="3240560"/>
                </a:lnTo>
                <a:lnTo>
                  <a:pt x="3319987" y="3238212"/>
                </a:lnTo>
                <a:lnTo>
                  <a:pt x="3368077" y="3233641"/>
                </a:lnTo>
                <a:lnTo>
                  <a:pt x="3409064" y="3226104"/>
                </a:lnTo>
                <a:lnTo>
                  <a:pt x="3488191" y="3194927"/>
                </a:lnTo>
                <a:lnTo>
                  <a:pt x="3528746" y="3169026"/>
                </a:lnTo>
                <a:lnTo>
                  <a:pt x="3564958" y="3137699"/>
                </a:lnTo>
                <a:lnTo>
                  <a:pt x="3596286" y="3101489"/>
                </a:lnTo>
                <a:lnTo>
                  <a:pt x="3622187" y="3060935"/>
                </a:lnTo>
                <a:lnTo>
                  <a:pt x="3642121" y="3016580"/>
                </a:lnTo>
                <a:lnTo>
                  <a:pt x="3660903" y="2940820"/>
                </a:lnTo>
                <a:lnTo>
                  <a:pt x="3665475" y="2892730"/>
                </a:lnTo>
                <a:lnTo>
                  <a:pt x="3667823" y="2836649"/>
                </a:lnTo>
                <a:lnTo>
                  <a:pt x="3668688" y="2771690"/>
                </a:lnTo>
                <a:lnTo>
                  <a:pt x="3668688" y="469857"/>
                </a:lnTo>
                <a:lnTo>
                  <a:pt x="3667823" y="404899"/>
                </a:lnTo>
                <a:lnTo>
                  <a:pt x="3665475" y="348818"/>
                </a:lnTo>
                <a:lnTo>
                  <a:pt x="3660903" y="300728"/>
                </a:lnTo>
                <a:lnTo>
                  <a:pt x="3653366" y="259740"/>
                </a:lnTo>
                <a:lnTo>
                  <a:pt x="3622187" y="180613"/>
                </a:lnTo>
                <a:lnTo>
                  <a:pt x="3596286" y="140059"/>
                </a:lnTo>
                <a:lnTo>
                  <a:pt x="3564958" y="103848"/>
                </a:lnTo>
                <a:lnTo>
                  <a:pt x="3528746" y="72522"/>
                </a:lnTo>
                <a:lnTo>
                  <a:pt x="3488191" y="46621"/>
                </a:lnTo>
                <a:lnTo>
                  <a:pt x="3443834" y="26687"/>
                </a:lnTo>
                <a:lnTo>
                  <a:pt x="3368077" y="7907"/>
                </a:lnTo>
                <a:lnTo>
                  <a:pt x="3319987" y="3335"/>
                </a:lnTo>
                <a:lnTo>
                  <a:pt x="3263905" y="988"/>
                </a:lnTo>
                <a:lnTo>
                  <a:pt x="3198946" y="123"/>
                </a:lnTo>
                <a:lnTo>
                  <a:pt x="3124221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0788353" y="7101054"/>
            <a:ext cx="3268979" cy="22244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ctr">
              <a:lnSpc>
                <a:spcPct val="111000"/>
              </a:lnSpc>
              <a:spcBef>
                <a:spcPts val="90"/>
              </a:spcBef>
            </a:pPr>
            <a:r>
              <a:rPr sz="2600" spc="130" dirty="0">
                <a:latin typeface="Arial MT"/>
                <a:cs typeface="Arial MT"/>
              </a:rPr>
              <a:t>Calculating</a:t>
            </a:r>
            <a:r>
              <a:rPr sz="2600" spc="-75" dirty="0">
                <a:latin typeface="Arial MT"/>
                <a:cs typeface="Arial MT"/>
              </a:rPr>
              <a:t> </a:t>
            </a:r>
            <a:r>
              <a:rPr sz="2600" spc="130" dirty="0">
                <a:latin typeface="Arial MT"/>
                <a:cs typeface="Arial MT"/>
              </a:rPr>
              <a:t>the </a:t>
            </a:r>
            <a:r>
              <a:rPr sz="2600" spc="135" dirty="0">
                <a:latin typeface="Arial MT"/>
                <a:cs typeface="Arial MT"/>
              </a:rPr>
              <a:t>accuracy</a:t>
            </a:r>
            <a:r>
              <a:rPr sz="2600" spc="-95" dirty="0">
                <a:latin typeface="Arial MT"/>
                <a:cs typeface="Arial MT"/>
              </a:rPr>
              <a:t> </a:t>
            </a:r>
            <a:r>
              <a:rPr sz="2600" spc="145" dirty="0">
                <a:latin typeface="Arial MT"/>
                <a:cs typeface="Arial MT"/>
              </a:rPr>
              <a:t>on</a:t>
            </a:r>
            <a:r>
              <a:rPr sz="2600" spc="-90" dirty="0">
                <a:latin typeface="Arial MT"/>
                <a:cs typeface="Arial MT"/>
              </a:rPr>
              <a:t> </a:t>
            </a:r>
            <a:r>
              <a:rPr sz="2600" spc="155" dirty="0">
                <a:latin typeface="Arial MT"/>
                <a:cs typeface="Arial MT"/>
              </a:rPr>
              <a:t>the</a:t>
            </a:r>
            <a:r>
              <a:rPr sz="2600" spc="-90" dirty="0">
                <a:latin typeface="Arial MT"/>
                <a:cs typeface="Arial MT"/>
              </a:rPr>
              <a:t> </a:t>
            </a:r>
            <a:r>
              <a:rPr sz="2600" spc="120" dirty="0">
                <a:latin typeface="Arial MT"/>
                <a:cs typeface="Arial MT"/>
              </a:rPr>
              <a:t>test data</a:t>
            </a:r>
            <a:r>
              <a:rPr sz="2600" spc="-85" dirty="0">
                <a:latin typeface="Arial MT"/>
                <a:cs typeface="Arial MT"/>
              </a:rPr>
              <a:t> </a:t>
            </a:r>
            <a:r>
              <a:rPr sz="2600" spc="120" dirty="0">
                <a:latin typeface="Arial MT"/>
                <a:cs typeface="Arial MT"/>
              </a:rPr>
              <a:t>using</a:t>
            </a:r>
            <a:r>
              <a:rPr sz="2600" spc="-80" dirty="0">
                <a:latin typeface="Arial MT"/>
                <a:cs typeface="Arial MT"/>
              </a:rPr>
              <a:t> </a:t>
            </a:r>
            <a:r>
              <a:rPr sz="2600" spc="130" dirty="0">
                <a:latin typeface="Arial MT"/>
                <a:cs typeface="Arial MT"/>
              </a:rPr>
              <a:t>the </a:t>
            </a:r>
            <a:r>
              <a:rPr sz="2600" spc="170" dirty="0">
                <a:latin typeface="Arial MT"/>
                <a:cs typeface="Arial MT"/>
              </a:rPr>
              <a:t>method</a:t>
            </a:r>
            <a:r>
              <a:rPr sz="2600" spc="-75" dirty="0">
                <a:latin typeface="Arial MT"/>
                <a:cs typeface="Arial MT"/>
              </a:rPr>
              <a:t> </a:t>
            </a:r>
            <a:r>
              <a:rPr sz="2600" spc="65" dirty="0">
                <a:latin typeface="Arial MT"/>
                <a:cs typeface="Arial MT"/>
              </a:rPr>
              <a:t>.score()</a:t>
            </a:r>
            <a:endParaRPr sz="2600">
              <a:latin typeface="Arial MT"/>
              <a:cs typeface="Arial MT"/>
            </a:endParaRPr>
          </a:p>
          <a:p>
            <a:pPr algn="ctr">
              <a:lnSpc>
                <a:spcPct val="100000"/>
              </a:lnSpc>
              <a:spcBef>
                <a:spcPts val="345"/>
              </a:spcBef>
            </a:pPr>
            <a:r>
              <a:rPr sz="2600" spc="170" dirty="0">
                <a:latin typeface="Arial MT"/>
                <a:cs typeface="Arial MT"/>
              </a:rPr>
              <a:t>for</a:t>
            </a:r>
            <a:r>
              <a:rPr sz="2600" spc="-95" dirty="0">
                <a:latin typeface="Arial MT"/>
                <a:cs typeface="Arial MT"/>
              </a:rPr>
              <a:t> </a:t>
            </a:r>
            <a:r>
              <a:rPr sz="2600" spc="95" dirty="0">
                <a:latin typeface="Arial MT"/>
                <a:cs typeface="Arial MT"/>
              </a:rPr>
              <a:t>all</a:t>
            </a:r>
            <a:r>
              <a:rPr sz="2600" spc="-95" dirty="0">
                <a:latin typeface="Arial MT"/>
                <a:cs typeface="Arial MT"/>
              </a:rPr>
              <a:t> </a:t>
            </a:r>
            <a:r>
              <a:rPr sz="2600" spc="125" dirty="0">
                <a:latin typeface="Arial MT"/>
                <a:cs typeface="Arial MT"/>
              </a:rPr>
              <a:t>models</a:t>
            </a:r>
            <a:endParaRPr sz="2600">
              <a:latin typeface="Arial MT"/>
              <a:cs typeface="Arial MT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832032" y="6600181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29" h="3241675">
                <a:moveTo>
                  <a:pt x="3124225" y="0"/>
                </a:moveTo>
                <a:lnTo>
                  <a:pt x="544458" y="0"/>
                </a:lnTo>
                <a:lnTo>
                  <a:pt x="469733" y="123"/>
                </a:lnTo>
                <a:lnTo>
                  <a:pt x="404775" y="988"/>
                </a:lnTo>
                <a:lnTo>
                  <a:pt x="348694" y="3335"/>
                </a:lnTo>
                <a:lnTo>
                  <a:pt x="300604" y="7907"/>
                </a:lnTo>
                <a:lnTo>
                  <a:pt x="259617" y="15443"/>
                </a:lnTo>
                <a:lnTo>
                  <a:pt x="180489" y="46621"/>
                </a:lnTo>
                <a:lnTo>
                  <a:pt x="139935" y="72522"/>
                </a:lnTo>
                <a:lnTo>
                  <a:pt x="103724" y="103848"/>
                </a:lnTo>
                <a:lnTo>
                  <a:pt x="72398" y="140059"/>
                </a:lnTo>
                <a:lnTo>
                  <a:pt x="46497" y="180613"/>
                </a:lnTo>
                <a:lnTo>
                  <a:pt x="26563" y="224968"/>
                </a:lnTo>
                <a:lnTo>
                  <a:pt x="7783" y="300728"/>
                </a:lnTo>
                <a:lnTo>
                  <a:pt x="3212" y="348818"/>
                </a:lnTo>
                <a:lnTo>
                  <a:pt x="864" y="404899"/>
                </a:lnTo>
                <a:lnTo>
                  <a:pt x="0" y="469857"/>
                </a:lnTo>
                <a:lnTo>
                  <a:pt x="0" y="2771690"/>
                </a:lnTo>
                <a:lnTo>
                  <a:pt x="864" y="2836649"/>
                </a:lnTo>
                <a:lnTo>
                  <a:pt x="3212" y="2892730"/>
                </a:lnTo>
                <a:lnTo>
                  <a:pt x="7783" y="2940820"/>
                </a:lnTo>
                <a:lnTo>
                  <a:pt x="15320" y="2981807"/>
                </a:lnTo>
                <a:lnTo>
                  <a:pt x="46497" y="3060935"/>
                </a:lnTo>
                <a:lnTo>
                  <a:pt x="72398" y="3101489"/>
                </a:lnTo>
                <a:lnTo>
                  <a:pt x="103724" y="3137699"/>
                </a:lnTo>
                <a:lnTo>
                  <a:pt x="139935" y="3169026"/>
                </a:lnTo>
                <a:lnTo>
                  <a:pt x="180489" y="3194927"/>
                </a:lnTo>
                <a:lnTo>
                  <a:pt x="224844" y="3214861"/>
                </a:lnTo>
                <a:lnTo>
                  <a:pt x="300604" y="3233641"/>
                </a:lnTo>
                <a:lnTo>
                  <a:pt x="348694" y="3238212"/>
                </a:lnTo>
                <a:lnTo>
                  <a:pt x="404775" y="3240560"/>
                </a:lnTo>
                <a:lnTo>
                  <a:pt x="469733" y="3241424"/>
                </a:lnTo>
                <a:lnTo>
                  <a:pt x="544458" y="3241548"/>
                </a:lnTo>
                <a:lnTo>
                  <a:pt x="3124225" y="3241548"/>
                </a:lnTo>
                <a:lnTo>
                  <a:pt x="3198950" y="3241424"/>
                </a:lnTo>
                <a:lnTo>
                  <a:pt x="3263908" y="3240560"/>
                </a:lnTo>
                <a:lnTo>
                  <a:pt x="3319989" y="3238212"/>
                </a:lnTo>
                <a:lnTo>
                  <a:pt x="3368079" y="3233641"/>
                </a:lnTo>
                <a:lnTo>
                  <a:pt x="3409066" y="3226104"/>
                </a:lnTo>
                <a:lnTo>
                  <a:pt x="3488194" y="3194927"/>
                </a:lnTo>
                <a:lnTo>
                  <a:pt x="3528747" y="3169026"/>
                </a:lnTo>
                <a:lnTo>
                  <a:pt x="3564958" y="3137699"/>
                </a:lnTo>
                <a:lnTo>
                  <a:pt x="3596285" y="3101489"/>
                </a:lnTo>
                <a:lnTo>
                  <a:pt x="3622186" y="3060935"/>
                </a:lnTo>
                <a:lnTo>
                  <a:pt x="3642120" y="3016580"/>
                </a:lnTo>
                <a:lnTo>
                  <a:pt x="3660900" y="2940820"/>
                </a:lnTo>
                <a:lnTo>
                  <a:pt x="3665471" y="2892730"/>
                </a:lnTo>
                <a:lnTo>
                  <a:pt x="3667819" y="2836649"/>
                </a:lnTo>
                <a:lnTo>
                  <a:pt x="3668684" y="2771690"/>
                </a:lnTo>
                <a:lnTo>
                  <a:pt x="3668684" y="469857"/>
                </a:lnTo>
                <a:lnTo>
                  <a:pt x="3667819" y="404899"/>
                </a:lnTo>
                <a:lnTo>
                  <a:pt x="3665471" y="348818"/>
                </a:lnTo>
                <a:lnTo>
                  <a:pt x="3660900" y="300728"/>
                </a:lnTo>
                <a:lnTo>
                  <a:pt x="3653363" y="259740"/>
                </a:lnTo>
                <a:lnTo>
                  <a:pt x="3622186" y="180613"/>
                </a:lnTo>
                <a:lnTo>
                  <a:pt x="3596285" y="140059"/>
                </a:lnTo>
                <a:lnTo>
                  <a:pt x="3564958" y="103848"/>
                </a:lnTo>
                <a:lnTo>
                  <a:pt x="3528747" y="72522"/>
                </a:lnTo>
                <a:lnTo>
                  <a:pt x="3488194" y="46621"/>
                </a:lnTo>
                <a:lnTo>
                  <a:pt x="3443839" y="26687"/>
                </a:lnTo>
                <a:lnTo>
                  <a:pt x="3368079" y="7907"/>
                </a:lnTo>
                <a:lnTo>
                  <a:pt x="3319989" y="3335"/>
                </a:lnTo>
                <a:lnTo>
                  <a:pt x="3263908" y="988"/>
                </a:lnTo>
                <a:lnTo>
                  <a:pt x="3198950" y="123"/>
                </a:lnTo>
                <a:lnTo>
                  <a:pt x="3124225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6305360" y="7545740"/>
            <a:ext cx="2722245" cy="13449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ctr">
              <a:lnSpc>
                <a:spcPct val="111000"/>
              </a:lnSpc>
              <a:spcBef>
                <a:spcPts val="90"/>
              </a:spcBef>
            </a:pPr>
            <a:r>
              <a:rPr sz="2600" spc="105" dirty="0">
                <a:latin typeface="Arial MT"/>
                <a:cs typeface="Arial MT"/>
              </a:rPr>
              <a:t>Examining</a:t>
            </a:r>
            <a:r>
              <a:rPr sz="2600" spc="-95" dirty="0">
                <a:latin typeface="Arial MT"/>
                <a:cs typeface="Arial MT"/>
              </a:rPr>
              <a:t> </a:t>
            </a:r>
            <a:r>
              <a:rPr sz="2600" spc="130" dirty="0">
                <a:latin typeface="Arial MT"/>
                <a:cs typeface="Arial MT"/>
              </a:rPr>
              <a:t>the </a:t>
            </a:r>
            <a:r>
              <a:rPr sz="2600" spc="145" dirty="0">
                <a:latin typeface="Arial MT"/>
                <a:cs typeface="Arial MT"/>
              </a:rPr>
              <a:t>confusion</a:t>
            </a:r>
            <a:r>
              <a:rPr sz="2600" spc="-65" dirty="0">
                <a:latin typeface="Arial MT"/>
                <a:cs typeface="Arial MT"/>
              </a:rPr>
              <a:t> </a:t>
            </a:r>
            <a:r>
              <a:rPr sz="2600" spc="150" dirty="0">
                <a:latin typeface="Arial MT"/>
                <a:cs typeface="Arial MT"/>
              </a:rPr>
              <a:t>matrix </a:t>
            </a:r>
            <a:r>
              <a:rPr sz="2600" spc="170" dirty="0">
                <a:latin typeface="Arial MT"/>
                <a:cs typeface="Arial MT"/>
              </a:rPr>
              <a:t>for</a:t>
            </a:r>
            <a:r>
              <a:rPr sz="2600" spc="-95" dirty="0">
                <a:latin typeface="Arial MT"/>
                <a:cs typeface="Arial MT"/>
              </a:rPr>
              <a:t> </a:t>
            </a:r>
            <a:r>
              <a:rPr sz="2600" spc="95" dirty="0">
                <a:latin typeface="Arial MT"/>
                <a:cs typeface="Arial MT"/>
              </a:rPr>
              <a:t>all</a:t>
            </a:r>
            <a:r>
              <a:rPr sz="2600" spc="-95" dirty="0">
                <a:latin typeface="Arial MT"/>
                <a:cs typeface="Arial MT"/>
              </a:rPr>
              <a:t> </a:t>
            </a:r>
            <a:r>
              <a:rPr sz="2600" spc="125" dirty="0">
                <a:latin typeface="Arial MT"/>
                <a:cs typeface="Arial MT"/>
              </a:rPr>
              <a:t>models</a:t>
            </a:r>
            <a:endParaRPr sz="2600">
              <a:latin typeface="Arial MT"/>
              <a:cs typeface="Arial MT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075793" y="6600181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29" h="3241675">
                <a:moveTo>
                  <a:pt x="3124225" y="0"/>
                </a:moveTo>
                <a:lnTo>
                  <a:pt x="544458" y="0"/>
                </a:lnTo>
                <a:lnTo>
                  <a:pt x="469733" y="123"/>
                </a:lnTo>
                <a:lnTo>
                  <a:pt x="404775" y="988"/>
                </a:lnTo>
                <a:lnTo>
                  <a:pt x="348694" y="3335"/>
                </a:lnTo>
                <a:lnTo>
                  <a:pt x="300604" y="7907"/>
                </a:lnTo>
                <a:lnTo>
                  <a:pt x="259617" y="15443"/>
                </a:lnTo>
                <a:lnTo>
                  <a:pt x="180489" y="46621"/>
                </a:lnTo>
                <a:lnTo>
                  <a:pt x="139935" y="72522"/>
                </a:lnTo>
                <a:lnTo>
                  <a:pt x="103724" y="103848"/>
                </a:lnTo>
                <a:lnTo>
                  <a:pt x="72398" y="140059"/>
                </a:lnTo>
                <a:lnTo>
                  <a:pt x="46497" y="180613"/>
                </a:lnTo>
                <a:lnTo>
                  <a:pt x="26563" y="224968"/>
                </a:lnTo>
                <a:lnTo>
                  <a:pt x="7783" y="300728"/>
                </a:lnTo>
                <a:lnTo>
                  <a:pt x="3212" y="348818"/>
                </a:lnTo>
                <a:lnTo>
                  <a:pt x="864" y="404899"/>
                </a:lnTo>
                <a:lnTo>
                  <a:pt x="0" y="469857"/>
                </a:lnTo>
                <a:lnTo>
                  <a:pt x="0" y="2771690"/>
                </a:lnTo>
                <a:lnTo>
                  <a:pt x="864" y="2836649"/>
                </a:lnTo>
                <a:lnTo>
                  <a:pt x="3212" y="2892730"/>
                </a:lnTo>
                <a:lnTo>
                  <a:pt x="7783" y="2940820"/>
                </a:lnTo>
                <a:lnTo>
                  <a:pt x="15320" y="2981807"/>
                </a:lnTo>
                <a:lnTo>
                  <a:pt x="46497" y="3060935"/>
                </a:lnTo>
                <a:lnTo>
                  <a:pt x="72398" y="3101489"/>
                </a:lnTo>
                <a:lnTo>
                  <a:pt x="103724" y="3137699"/>
                </a:lnTo>
                <a:lnTo>
                  <a:pt x="139935" y="3169026"/>
                </a:lnTo>
                <a:lnTo>
                  <a:pt x="180489" y="3194927"/>
                </a:lnTo>
                <a:lnTo>
                  <a:pt x="224844" y="3214861"/>
                </a:lnTo>
                <a:lnTo>
                  <a:pt x="300604" y="3233641"/>
                </a:lnTo>
                <a:lnTo>
                  <a:pt x="348694" y="3238212"/>
                </a:lnTo>
                <a:lnTo>
                  <a:pt x="404775" y="3240560"/>
                </a:lnTo>
                <a:lnTo>
                  <a:pt x="469733" y="3241424"/>
                </a:lnTo>
                <a:lnTo>
                  <a:pt x="544458" y="3241548"/>
                </a:lnTo>
                <a:lnTo>
                  <a:pt x="3124225" y="3241548"/>
                </a:lnTo>
                <a:lnTo>
                  <a:pt x="3198950" y="3241424"/>
                </a:lnTo>
                <a:lnTo>
                  <a:pt x="3263908" y="3240560"/>
                </a:lnTo>
                <a:lnTo>
                  <a:pt x="3319989" y="3238212"/>
                </a:lnTo>
                <a:lnTo>
                  <a:pt x="3368079" y="3233641"/>
                </a:lnTo>
                <a:lnTo>
                  <a:pt x="3409066" y="3226104"/>
                </a:lnTo>
                <a:lnTo>
                  <a:pt x="3488194" y="3194927"/>
                </a:lnTo>
                <a:lnTo>
                  <a:pt x="3528747" y="3169026"/>
                </a:lnTo>
                <a:lnTo>
                  <a:pt x="3564958" y="3137699"/>
                </a:lnTo>
                <a:lnTo>
                  <a:pt x="3596285" y="3101489"/>
                </a:lnTo>
                <a:lnTo>
                  <a:pt x="3622186" y="3060935"/>
                </a:lnTo>
                <a:lnTo>
                  <a:pt x="3642120" y="3016580"/>
                </a:lnTo>
                <a:lnTo>
                  <a:pt x="3660900" y="2940820"/>
                </a:lnTo>
                <a:lnTo>
                  <a:pt x="3665471" y="2892730"/>
                </a:lnTo>
                <a:lnTo>
                  <a:pt x="3667819" y="2836649"/>
                </a:lnTo>
                <a:lnTo>
                  <a:pt x="3668684" y="2771690"/>
                </a:lnTo>
                <a:lnTo>
                  <a:pt x="3668684" y="469857"/>
                </a:lnTo>
                <a:lnTo>
                  <a:pt x="3667819" y="404899"/>
                </a:lnTo>
                <a:lnTo>
                  <a:pt x="3665471" y="348818"/>
                </a:lnTo>
                <a:lnTo>
                  <a:pt x="3660900" y="300728"/>
                </a:lnTo>
                <a:lnTo>
                  <a:pt x="3653363" y="259740"/>
                </a:lnTo>
                <a:lnTo>
                  <a:pt x="3622186" y="180613"/>
                </a:lnTo>
                <a:lnTo>
                  <a:pt x="3596285" y="140059"/>
                </a:lnTo>
                <a:lnTo>
                  <a:pt x="3564958" y="103848"/>
                </a:lnTo>
                <a:lnTo>
                  <a:pt x="3528747" y="72522"/>
                </a:lnTo>
                <a:lnTo>
                  <a:pt x="3488194" y="46621"/>
                </a:lnTo>
                <a:lnTo>
                  <a:pt x="3443839" y="26687"/>
                </a:lnTo>
                <a:lnTo>
                  <a:pt x="3368079" y="7907"/>
                </a:lnTo>
                <a:lnTo>
                  <a:pt x="3319989" y="3335"/>
                </a:lnTo>
                <a:lnTo>
                  <a:pt x="3263908" y="988"/>
                </a:lnTo>
                <a:lnTo>
                  <a:pt x="3198950" y="123"/>
                </a:lnTo>
                <a:lnTo>
                  <a:pt x="3124225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1335221" y="7101054"/>
            <a:ext cx="3150235" cy="22244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065" marR="5080" algn="ctr">
              <a:lnSpc>
                <a:spcPct val="111000"/>
              </a:lnSpc>
              <a:spcBef>
                <a:spcPts val="90"/>
              </a:spcBef>
            </a:pPr>
            <a:r>
              <a:rPr sz="2600" spc="114" dirty="0">
                <a:latin typeface="Arial MT"/>
                <a:cs typeface="Arial MT"/>
              </a:rPr>
              <a:t>Finding</a:t>
            </a:r>
            <a:r>
              <a:rPr sz="2600" spc="-90" dirty="0">
                <a:latin typeface="Arial MT"/>
                <a:cs typeface="Arial MT"/>
              </a:rPr>
              <a:t> </a:t>
            </a:r>
            <a:r>
              <a:rPr sz="2600" spc="155" dirty="0">
                <a:latin typeface="Arial MT"/>
                <a:cs typeface="Arial MT"/>
              </a:rPr>
              <a:t>the</a:t>
            </a:r>
            <a:r>
              <a:rPr sz="2600" spc="-85" dirty="0">
                <a:latin typeface="Arial MT"/>
                <a:cs typeface="Arial MT"/>
              </a:rPr>
              <a:t> </a:t>
            </a:r>
            <a:r>
              <a:rPr sz="2600" spc="160" dirty="0">
                <a:latin typeface="Arial MT"/>
                <a:cs typeface="Arial MT"/>
              </a:rPr>
              <a:t>method </a:t>
            </a:r>
            <a:r>
              <a:rPr sz="2600" spc="150" dirty="0">
                <a:latin typeface="Arial MT"/>
                <a:cs typeface="Arial MT"/>
              </a:rPr>
              <a:t>performs</a:t>
            </a:r>
            <a:r>
              <a:rPr sz="2600" spc="-85" dirty="0">
                <a:latin typeface="Arial MT"/>
                <a:cs typeface="Arial MT"/>
              </a:rPr>
              <a:t> </a:t>
            </a:r>
            <a:r>
              <a:rPr sz="2600" spc="135" dirty="0">
                <a:latin typeface="Arial MT"/>
                <a:cs typeface="Arial MT"/>
              </a:rPr>
              <a:t>best</a:t>
            </a:r>
            <a:r>
              <a:rPr sz="2600" spc="-85" dirty="0">
                <a:latin typeface="Arial MT"/>
                <a:cs typeface="Arial MT"/>
              </a:rPr>
              <a:t> </a:t>
            </a:r>
            <a:r>
              <a:rPr sz="2600" spc="140" dirty="0">
                <a:latin typeface="Arial MT"/>
                <a:cs typeface="Arial MT"/>
              </a:rPr>
              <a:t>by </a:t>
            </a:r>
            <a:r>
              <a:rPr sz="2600" spc="125" dirty="0">
                <a:latin typeface="Arial MT"/>
                <a:cs typeface="Arial MT"/>
              </a:rPr>
              <a:t>examining</a:t>
            </a:r>
            <a:r>
              <a:rPr sz="2600" spc="-55" dirty="0">
                <a:latin typeface="Arial MT"/>
                <a:cs typeface="Arial MT"/>
              </a:rPr>
              <a:t> </a:t>
            </a:r>
            <a:r>
              <a:rPr sz="2600" spc="130" dirty="0">
                <a:latin typeface="Arial MT"/>
                <a:cs typeface="Arial MT"/>
              </a:rPr>
              <a:t>the </a:t>
            </a:r>
            <a:r>
              <a:rPr sz="2600" spc="65" dirty="0">
                <a:latin typeface="Arial MT"/>
                <a:cs typeface="Arial MT"/>
              </a:rPr>
              <a:t>Jaccard_score</a:t>
            </a:r>
            <a:r>
              <a:rPr sz="2600" spc="-90" dirty="0">
                <a:latin typeface="Arial MT"/>
                <a:cs typeface="Arial MT"/>
              </a:rPr>
              <a:t> </a:t>
            </a:r>
            <a:r>
              <a:rPr sz="2600" spc="90" dirty="0">
                <a:latin typeface="Arial MT"/>
                <a:cs typeface="Arial MT"/>
              </a:rPr>
              <a:t>and </a:t>
            </a:r>
            <a:r>
              <a:rPr sz="2600" spc="-30" dirty="0">
                <a:latin typeface="Arial MT"/>
                <a:cs typeface="Arial MT"/>
              </a:rPr>
              <a:t>F1_score</a:t>
            </a:r>
            <a:r>
              <a:rPr sz="2600" spc="-140" dirty="0">
                <a:latin typeface="Arial MT"/>
                <a:cs typeface="Arial MT"/>
              </a:rPr>
              <a:t> </a:t>
            </a:r>
            <a:r>
              <a:rPr sz="2600" spc="140" dirty="0">
                <a:latin typeface="Arial MT"/>
                <a:cs typeface="Arial MT"/>
              </a:rPr>
              <a:t>metrics</a:t>
            </a:r>
            <a:endParaRPr sz="2600">
              <a:latin typeface="Arial MT"/>
              <a:cs typeface="Arial MT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384801" y="10310983"/>
            <a:ext cx="7334884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u="sng" spc="11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</a:rPr>
              <a:t>GitHub</a:t>
            </a:r>
            <a:r>
              <a:rPr sz="2950" u="sng" spc="-5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</a:rPr>
              <a:t> </a:t>
            </a:r>
            <a:r>
              <a:rPr sz="2950" u="sng" spc="-7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</a:rPr>
              <a:t>URL:</a:t>
            </a:r>
            <a:r>
              <a:rPr sz="2950" u="sng" spc="-5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</a:rPr>
              <a:t> </a:t>
            </a:r>
            <a:r>
              <a:rPr sz="2950" u="sng" spc="8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</a:rPr>
              <a:t>Machine</a:t>
            </a:r>
            <a:r>
              <a:rPr sz="2950" u="sng" spc="-5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</a:rPr>
              <a:t> </a:t>
            </a:r>
            <a:r>
              <a:rPr sz="2950" u="sng" spc="7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</a:rPr>
              <a:t>Learning</a:t>
            </a:r>
            <a:r>
              <a:rPr sz="2950" u="sng" spc="-5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</a:rPr>
              <a:t> </a:t>
            </a:r>
            <a:r>
              <a:rPr sz="2950" u="sng" spc="9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</a:rPr>
              <a:t>Prediction</a:t>
            </a:r>
            <a:endParaRPr sz="2950">
              <a:latin typeface="Arial MT"/>
              <a:cs typeface="Arial MT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9596148" y="3454547"/>
            <a:ext cx="887730" cy="846455"/>
            <a:chOff x="9596148" y="3454547"/>
            <a:chExt cx="887730" cy="846455"/>
          </a:xfrm>
        </p:grpSpPr>
        <p:sp>
          <p:nvSpPr>
            <p:cNvPr id="21" name="object 21"/>
            <p:cNvSpPr/>
            <p:nvPr/>
          </p:nvSpPr>
          <p:spPr>
            <a:xfrm>
              <a:off x="9622325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4" y="0"/>
                  </a:moveTo>
                  <a:lnTo>
                    <a:pt x="469134" y="269861"/>
                  </a:lnTo>
                  <a:lnTo>
                    <a:pt x="0" y="269861"/>
                  </a:lnTo>
                  <a:lnTo>
                    <a:pt x="0" y="523848"/>
                  </a:lnTo>
                  <a:lnTo>
                    <a:pt x="469134" y="523848"/>
                  </a:lnTo>
                  <a:lnTo>
                    <a:pt x="469134" y="793710"/>
                  </a:lnTo>
                  <a:lnTo>
                    <a:pt x="834912" y="396855"/>
                  </a:lnTo>
                  <a:lnTo>
                    <a:pt x="469134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9622325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3" y="523849"/>
                  </a:moveTo>
                  <a:lnTo>
                    <a:pt x="469133" y="793711"/>
                  </a:lnTo>
                  <a:lnTo>
                    <a:pt x="834912" y="396855"/>
                  </a:lnTo>
                  <a:lnTo>
                    <a:pt x="469133" y="0"/>
                  </a:lnTo>
                  <a:lnTo>
                    <a:pt x="469133" y="269861"/>
                  </a:lnTo>
                  <a:lnTo>
                    <a:pt x="0" y="269861"/>
                  </a:lnTo>
                  <a:lnTo>
                    <a:pt x="0" y="523849"/>
                  </a:lnTo>
                  <a:lnTo>
                    <a:pt x="469133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3" name="object 23"/>
          <p:cNvGrpSpPr/>
          <p:nvPr/>
        </p:nvGrpSpPr>
        <p:grpSpPr>
          <a:xfrm>
            <a:off x="4839910" y="3454547"/>
            <a:ext cx="887730" cy="846455"/>
            <a:chOff x="4839910" y="3454547"/>
            <a:chExt cx="887730" cy="846455"/>
          </a:xfrm>
        </p:grpSpPr>
        <p:sp>
          <p:nvSpPr>
            <p:cNvPr id="24" name="object 24"/>
            <p:cNvSpPr/>
            <p:nvPr/>
          </p:nvSpPr>
          <p:spPr>
            <a:xfrm>
              <a:off x="4866087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3" y="0"/>
                  </a:moveTo>
                  <a:lnTo>
                    <a:pt x="469133" y="269860"/>
                  </a:lnTo>
                  <a:lnTo>
                    <a:pt x="0" y="269860"/>
                  </a:lnTo>
                  <a:lnTo>
                    <a:pt x="0" y="523848"/>
                  </a:lnTo>
                  <a:lnTo>
                    <a:pt x="469133" y="523848"/>
                  </a:lnTo>
                  <a:lnTo>
                    <a:pt x="469133" y="793710"/>
                  </a:lnTo>
                  <a:lnTo>
                    <a:pt x="834912" y="396854"/>
                  </a:lnTo>
                  <a:lnTo>
                    <a:pt x="469133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4866087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3" y="523849"/>
                  </a:moveTo>
                  <a:lnTo>
                    <a:pt x="469133" y="793711"/>
                  </a:lnTo>
                  <a:lnTo>
                    <a:pt x="834912" y="396855"/>
                  </a:lnTo>
                  <a:lnTo>
                    <a:pt x="469133" y="0"/>
                  </a:lnTo>
                  <a:lnTo>
                    <a:pt x="469133" y="269861"/>
                  </a:lnTo>
                  <a:lnTo>
                    <a:pt x="0" y="269861"/>
                  </a:lnTo>
                  <a:lnTo>
                    <a:pt x="0" y="523849"/>
                  </a:lnTo>
                  <a:lnTo>
                    <a:pt x="469133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6" name="object 26"/>
          <p:cNvGrpSpPr/>
          <p:nvPr/>
        </p:nvGrpSpPr>
        <p:grpSpPr>
          <a:xfrm>
            <a:off x="14352390" y="3454547"/>
            <a:ext cx="887730" cy="846455"/>
            <a:chOff x="14352390" y="3454547"/>
            <a:chExt cx="887730" cy="846455"/>
          </a:xfrm>
        </p:grpSpPr>
        <p:sp>
          <p:nvSpPr>
            <p:cNvPr id="27" name="object 27"/>
            <p:cNvSpPr/>
            <p:nvPr/>
          </p:nvSpPr>
          <p:spPr>
            <a:xfrm>
              <a:off x="14378567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27" y="0"/>
                  </a:moveTo>
                  <a:lnTo>
                    <a:pt x="469127" y="269860"/>
                  </a:lnTo>
                  <a:lnTo>
                    <a:pt x="0" y="269860"/>
                  </a:lnTo>
                  <a:lnTo>
                    <a:pt x="0" y="523848"/>
                  </a:lnTo>
                  <a:lnTo>
                    <a:pt x="469127" y="523848"/>
                  </a:lnTo>
                  <a:lnTo>
                    <a:pt x="469127" y="793710"/>
                  </a:lnTo>
                  <a:lnTo>
                    <a:pt x="834906" y="396854"/>
                  </a:lnTo>
                  <a:lnTo>
                    <a:pt x="469127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4378567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3" y="523849"/>
                  </a:moveTo>
                  <a:lnTo>
                    <a:pt x="469133" y="793711"/>
                  </a:lnTo>
                  <a:lnTo>
                    <a:pt x="834912" y="396855"/>
                  </a:lnTo>
                  <a:lnTo>
                    <a:pt x="469133" y="0"/>
                  </a:lnTo>
                  <a:lnTo>
                    <a:pt x="469133" y="269861"/>
                  </a:lnTo>
                  <a:lnTo>
                    <a:pt x="0" y="269861"/>
                  </a:lnTo>
                  <a:lnTo>
                    <a:pt x="0" y="523849"/>
                  </a:lnTo>
                  <a:lnTo>
                    <a:pt x="469133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9" name="object 29"/>
          <p:cNvGrpSpPr/>
          <p:nvPr/>
        </p:nvGrpSpPr>
        <p:grpSpPr>
          <a:xfrm>
            <a:off x="4839910" y="7797922"/>
            <a:ext cx="887730" cy="846455"/>
            <a:chOff x="4839910" y="7797922"/>
            <a:chExt cx="887730" cy="846455"/>
          </a:xfrm>
        </p:grpSpPr>
        <p:sp>
          <p:nvSpPr>
            <p:cNvPr id="30" name="object 30"/>
            <p:cNvSpPr/>
            <p:nvPr/>
          </p:nvSpPr>
          <p:spPr>
            <a:xfrm>
              <a:off x="4866087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8" y="0"/>
                  </a:moveTo>
                  <a:lnTo>
                    <a:pt x="0" y="396855"/>
                  </a:lnTo>
                  <a:lnTo>
                    <a:pt x="365778" y="793711"/>
                  </a:lnTo>
                  <a:lnTo>
                    <a:pt x="365778" y="523850"/>
                  </a:lnTo>
                  <a:lnTo>
                    <a:pt x="834912" y="523850"/>
                  </a:lnTo>
                  <a:lnTo>
                    <a:pt x="834912" y="269861"/>
                  </a:lnTo>
                  <a:lnTo>
                    <a:pt x="365778" y="269861"/>
                  </a:lnTo>
                  <a:lnTo>
                    <a:pt x="365778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4866087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8" y="523849"/>
                  </a:moveTo>
                  <a:lnTo>
                    <a:pt x="365778" y="793711"/>
                  </a:lnTo>
                  <a:lnTo>
                    <a:pt x="0" y="396855"/>
                  </a:lnTo>
                  <a:lnTo>
                    <a:pt x="365778" y="0"/>
                  </a:lnTo>
                  <a:lnTo>
                    <a:pt x="365778" y="269861"/>
                  </a:lnTo>
                  <a:lnTo>
                    <a:pt x="834912" y="269861"/>
                  </a:lnTo>
                  <a:lnTo>
                    <a:pt x="834912" y="523849"/>
                  </a:lnTo>
                  <a:lnTo>
                    <a:pt x="365778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2" name="object 32"/>
          <p:cNvGrpSpPr/>
          <p:nvPr/>
        </p:nvGrpSpPr>
        <p:grpSpPr>
          <a:xfrm>
            <a:off x="9605572" y="7797922"/>
            <a:ext cx="887730" cy="846455"/>
            <a:chOff x="9605572" y="7797922"/>
            <a:chExt cx="887730" cy="846455"/>
          </a:xfrm>
        </p:grpSpPr>
        <p:sp>
          <p:nvSpPr>
            <p:cNvPr id="33" name="object 33"/>
            <p:cNvSpPr/>
            <p:nvPr/>
          </p:nvSpPr>
          <p:spPr>
            <a:xfrm>
              <a:off x="9631749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9" y="0"/>
                  </a:moveTo>
                  <a:lnTo>
                    <a:pt x="0" y="396855"/>
                  </a:lnTo>
                  <a:lnTo>
                    <a:pt x="365779" y="793711"/>
                  </a:lnTo>
                  <a:lnTo>
                    <a:pt x="365779" y="523850"/>
                  </a:lnTo>
                  <a:lnTo>
                    <a:pt x="834912" y="523850"/>
                  </a:lnTo>
                  <a:lnTo>
                    <a:pt x="834912" y="269861"/>
                  </a:lnTo>
                  <a:lnTo>
                    <a:pt x="365779" y="269861"/>
                  </a:lnTo>
                  <a:lnTo>
                    <a:pt x="365779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9631749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8" y="523849"/>
                  </a:moveTo>
                  <a:lnTo>
                    <a:pt x="365778" y="793711"/>
                  </a:lnTo>
                  <a:lnTo>
                    <a:pt x="0" y="396855"/>
                  </a:lnTo>
                  <a:lnTo>
                    <a:pt x="365778" y="0"/>
                  </a:lnTo>
                  <a:lnTo>
                    <a:pt x="365778" y="269861"/>
                  </a:lnTo>
                  <a:lnTo>
                    <a:pt x="834912" y="269861"/>
                  </a:lnTo>
                  <a:lnTo>
                    <a:pt x="834912" y="523849"/>
                  </a:lnTo>
                  <a:lnTo>
                    <a:pt x="365778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5" name="object 35"/>
          <p:cNvGrpSpPr/>
          <p:nvPr/>
        </p:nvGrpSpPr>
        <p:grpSpPr>
          <a:xfrm>
            <a:off x="14361807" y="7797922"/>
            <a:ext cx="887730" cy="846455"/>
            <a:chOff x="14361807" y="7797922"/>
            <a:chExt cx="887730" cy="846455"/>
          </a:xfrm>
        </p:grpSpPr>
        <p:sp>
          <p:nvSpPr>
            <p:cNvPr id="36" name="object 36"/>
            <p:cNvSpPr/>
            <p:nvPr/>
          </p:nvSpPr>
          <p:spPr>
            <a:xfrm>
              <a:off x="14387990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9" y="0"/>
                  </a:moveTo>
                  <a:lnTo>
                    <a:pt x="0" y="396855"/>
                  </a:lnTo>
                  <a:lnTo>
                    <a:pt x="365779" y="793711"/>
                  </a:lnTo>
                  <a:lnTo>
                    <a:pt x="365779" y="523850"/>
                  </a:lnTo>
                  <a:lnTo>
                    <a:pt x="834906" y="523850"/>
                  </a:lnTo>
                  <a:lnTo>
                    <a:pt x="834906" y="269861"/>
                  </a:lnTo>
                  <a:lnTo>
                    <a:pt x="365779" y="269861"/>
                  </a:lnTo>
                  <a:lnTo>
                    <a:pt x="365779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4387984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8" y="523849"/>
                  </a:moveTo>
                  <a:lnTo>
                    <a:pt x="365778" y="793711"/>
                  </a:lnTo>
                  <a:lnTo>
                    <a:pt x="0" y="396855"/>
                  </a:lnTo>
                  <a:lnTo>
                    <a:pt x="365778" y="0"/>
                  </a:lnTo>
                  <a:lnTo>
                    <a:pt x="365778" y="269861"/>
                  </a:lnTo>
                  <a:lnTo>
                    <a:pt x="834912" y="269861"/>
                  </a:lnTo>
                  <a:lnTo>
                    <a:pt x="834912" y="523849"/>
                  </a:lnTo>
                  <a:lnTo>
                    <a:pt x="365778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8" name="object 38"/>
          <p:cNvGrpSpPr/>
          <p:nvPr/>
        </p:nvGrpSpPr>
        <p:grpSpPr>
          <a:xfrm>
            <a:off x="16755825" y="5608614"/>
            <a:ext cx="846455" cy="887730"/>
            <a:chOff x="16755825" y="5608614"/>
            <a:chExt cx="846455" cy="887730"/>
          </a:xfrm>
        </p:grpSpPr>
        <p:sp>
          <p:nvSpPr>
            <p:cNvPr id="39" name="object 39"/>
            <p:cNvSpPr/>
            <p:nvPr/>
          </p:nvSpPr>
          <p:spPr>
            <a:xfrm>
              <a:off x="16782002" y="5634791"/>
              <a:ext cx="793750" cy="835025"/>
            </a:xfrm>
            <a:custGeom>
              <a:avLst/>
              <a:gdLst/>
              <a:ahLst/>
              <a:cxnLst/>
              <a:rect l="l" t="t" r="r" b="b"/>
              <a:pathLst>
                <a:path w="793750" h="835025">
                  <a:moveTo>
                    <a:pt x="523847" y="0"/>
                  </a:moveTo>
                  <a:lnTo>
                    <a:pt x="269855" y="0"/>
                  </a:lnTo>
                  <a:lnTo>
                    <a:pt x="269855" y="469134"/>
                  </a:lnTo>
                  <a:lnTo>
                    <a:pt x="0" y="469134"/>
                  </a:lnTo>
                  <a:lnTo>
                    <a:pt x="396857" y="834912"/>
                  </a:lnTo>
                  <a:lnTo>
                    <a:pt x="793703" y="469134"/>
                  </a:lnTo>
                  <a:lnTo>
                    <a:pt x="523847" y="469134"/>
                  </a:lnTo>
                  <a:lnTo>
                    <a:pt x="523847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16782002" y="5634791"/>
              <a:ext cx="793750" cy="835025"/>
            </a:xfrm>
            <a:custGeom>
              <a:avLst/>
              <a:gdLst/>
              <a:ahLst/>
              <a:cxnLst/>
              <a:rect l="l" t="t" r="r" b="b"/>
              <a:pathLst>
                <a:path w="793750" h="835025">
                  <a:moveTo>
                    <a:pt x="523849" y="469133"/>
                  </a:moveTo>
                  <a:lnTo>
                    <a:pt x="793711" y="469133"/>
                  </a:lnTo>
                  <a:lnTo>
                    <a:pt x="396855" y="834912"/>
                  </a:lnTo>
                  <a:lnTo>
                    <a:pt x="0" y="469133"/>
                  </a:lnTo>
                  <a:lnTo>
                    <a:pt x="269861" y="469133"/>
                  </a:lnTo>
                  <a:lnTo>
                    <a:pt x="269861" y="0"/>
                  </a:lnTo>
                  <a:lnTo>
                    <a:pt x="523849" y="0"/>
                  </a:lnTo>
                  <a:lnTo>
                    <a:pt x="523849" y="469133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664113" y="1055883"/>
            <a:ext cx="2845358" cy="67813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33153" y="2891921"/>
            <a:ext cx="5713188" cy="5713188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8800873" y="3444214"/>
            <a:ext cx="245745" cy="45396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50" dirty="0">
                <a:solidFill>
                  <a:srgbClr val="FFFFFF"/>
                </a:solidFill>
                <a:latin typeface="Arial MT"/>
                <a:cs typeface="Arial MT"/>
              </a:rPr>
              <a:t>•</a:t>
            </a:r>
            <a:endParaRPr sz="49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3929"/>
              </a:spcBef>
            </a:pPr>
            <a:r>
              <a:rPr sz="4950" spc="-50" dirty="0">
                <a:solidFill>
                  <a:srgbClr val="FFFFFF"/>
                </a:solidFill>
                <a:latin typeface="Arial MT"/>
                <a:cs typeface="Arial MT"/>
              </a:rPr>
              <a:t>•</a:t>
            </a:r>
            <a:endParaRPr sz="495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495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410"/>
              </a:spcBef>
            </a:pPr>
            <a:endParaRPr sz="49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4950" spc="-50" dirty="0">
                <a:solidFill>
                  <a:srgbClr val="FFFFFF"/>
                </a:solidFill>
                <a:latin typeface="Arial MT"/>
                <a:cs typeface="Arial MT"/>
              </a:rPr>
              <a:t>•</a:t>
            </a:r>
            <a:endParaRPr sz="4950"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193496" y="3664199"/>
            <a:ext cx="9144857" cy="4353166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42096" y="4671689"/>
            <a:ext cx="12076993" cy="936474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87182" y="1055883"/>
            <a:ext cx="11796582" cy="838215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49638" y="2511299"/>
            <a:ext cx="17804819" cy="3668705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178821" y="6288434"/>
            <a:ext cx="15688310" cy="4114165"/>
          </a:xfrm>
          <a:prstGeom prst="rect">
            <a:avLst/>
          </a:prstGeom>
        </p:spPr>
        <p:txBody>
          <a:bodyPr vert="horz" wrap="square" lIns="0" tIns="3162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490"/>
              </a:spcBef>
            </a:pPr>
            <a:r>
              <a:rPr sz="3900" spc="125" dirty="0">
                <a:solidFill>
                  <a:srgbClr val="D5D5D5"/>
                </a:solidFill>
                <a:latin typeface="Arial MT"/>
                <a:cs typeface="Arial MT"/>
              </a:rPr>
              <a:t>Explanation:</a:t>
            </a:r>
            <a:endParaRPr sz="3900">
              <a:latin typeface="Arial MT"/>
              <a:cs typeface="Arial MT"/>
            </a:endParaRPr>
          </a:p>
          <a:p>
            <a:pPr marL="1339215" indent="-405130">
              <a:lnSpc>
                <a:spcPct val="100000"/>
              </a:lnSpc>
              <a:spcBef>
                <a:spcPts val="2145"/>
              </a:spcBef>
              <a:buChar char="•"/>
              <a:tabLst>
                <a:tab pos="1339215" algn="l"/>
              </a:tabLst>
            </a:pPr>
            <a:r>
              <a:rPr sz="345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34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85" dirty="0">
                <a:solidFill>
                  <a:srgbClr val="FFFFFF"/>
                </a:solidFill>
                <a:latin typeface="Arial MT"/>
                <a:cs typeface="Arial MT"/>
              </a:rPr>
              <a:t>earliest</a:t>
            </a:r>
            <a:r>
              <a:rPr sz="34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125" dirty="0">
                <a:solidFill>
                  <a:srgbClr val="FFFFFF"/>
                </a:solidFill>
                <a:latin typeface="Times New Roman"/>
                <a:cs typeface="Times New Roman"/>
              </a:rPr>
              <a:t>f</a:t>
            </a:r>
            <a:r>
              <a:rPr sz="3450" spc="125" dirty="0">
                <a:solidFill>
                  <a:srgbClr val="FFFFFF"/>
                </a:solidFill>
                <a:latin typeface="Arial MT"/>
                <a:cs typeface="Arial MT"/>
              </a:rPr>
              <a:t>lights</a:t>
            </a:r>
            <a:r>
              <a:rPr sz="34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65" dirty="0">
                <a:solidFill>
                  <a:srgbClr val="FFFFFF"/>
                </a:solidFill>
                <a:latin typeface="Arial MT"/>
                <a:cs typeface="Arial MT"/>
              </a:rPr>
              <a:t>all</a:t>
            </a:r>
            <a:r>
              <a:rPr sz="34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114" dirty="0">
                <a:solidFill>
                  <a:srgbClr val="FFFFFF"/>
                </a:solidFill>
                <a:latin typeface="Arial MT"/>
                <a:cs typeface="Arial MT"/>
              </a:rPr>
              <a:t>failed</a:t>
            </a:r>
            <a:r>
              <a:rPr sz="34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140" dirty="0">
                <a:solidFill>
                  <a:srgbClr val="FFFFFF"/>
                </a:solidFill>
                <a:latin typeface="Arial MT"/>
                <a:cs typeface="Arial MT"/>
              </a:rPr>
              <a:t>while</a:t>
            </a:r>
            <a:r>
              <a:rPr sz="34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155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34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100" dirty="0">
                <a:solidFill>
                  <a:srgbClr val="FFFFFF"/>
                </a:solidFill>
                <a:latin typeface="Arial MT"/>
                <a:cs typeface="Arial MT"/>
              </a:rPr>
              <a:t>latest</a:t>
            </a:r>
            <a:r>
              <a:rPr sz="34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125" dirty="0">
                <a:solidFill>
                  <a:srgbClr val="FFFFFF"/>
                </a:solidFill>
                <a:latin typeface="Times New Roman"/>
                <a:cs typeface="Times New Roman"/>
              </a:rPr>
              <a:t>f</a:t>
            </a:r>
            <a:r>
              <a:rPr sz="3450" spc="125" dirty="0">
                <a:solidFill>
                  <a:srgbClr val="FFFFFF"/>
                </a:solidFill>
                <a:latin typeface="Arial MT"/>
                <a:cs typeface="Arial MT"/>
              </a:rPr>
              <a:t>lights</a:t>
            </a:r>
            <a:r>
              <a:rPr sz="34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65" dirty="0">
                <a:solidFill>
                  <a:srgbClr val="FFFFFF"/>
                </a:solidFill>
                <a:latin typeface="Arial MT"/>
                <a:cs typeface="Arial MT"/>
              </a:rPr>
              <a:t>all</a:t>
            </a:r>
            <a:r>
              <a:rPr sz="34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110" dirty="0">
                <a:solidFill>
                  <a:srgbClr val="FFFFFF"/>
                </a:solidFill>
                <a:latin typeface="Arial MT"/>
                <a:cs typeface="Arial MT"/>
              </a:rPr>
              <a:t>succeeded.</a:t>
            </a:r>
            <a:endParaRPr sz="3450">
              <a:latin typeface="Arial MT"/>
              <a:cs typeface="Arial MT"/>
            </a:endParaRPr>
          </a:p>
          <a:p>
            <a:pPr marL="1339215" indent="-405130">
              <a:lnSpc>
                <a:spcPct val="100000"/>
              </a:lnSpc>
              <a:spcBef>
                <a:spcPts val="2135"/>
              </a:spcBef>
              <a:buChar char="•"/>
              <a:tabLst>
                <a:tab pos="1339215" algn="l"/>
              </a:tabLst>
            </a:pPr>
            <a:r>
              <a:rPr sz="345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3450" spc="-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-40" dirty="0">
                <a:solidFill>
                  <a:srgbClr val="FFFFFF"/>
                </a:solidFill>
                <a:latin typeface="Arial MT"/>
                <a:cs typeface="Arial MT"/>
              </a:rPr>
              <a:t>CCAFS</a:t>
            </a:r>
            <a:r>
              <a:rPr sz="3450" spc="-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-25" dirty="0">
                <a:solidFill>
                  <a:srgbClr val="FFFFFF"/>
                </a:solidFill>
                <a:latin typeface="Arial MT"/>
                <a:cs typeface="Arial MT"/>
              </a:rPr>
              <a:t>SLC</a:t>
            </a:r>
            <a:r>
              <a:rPr sz="3450" spc="-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330" dirty="0">
                <a:solidFill>
                  <a:srgbClr val="FFFFFF"/>
                </a:solidFill>
                <a:latin typeface="Arial MT"/>
                <a:cs typeface="Arial MT"/>
              </a:rPr>
              <a:t>40</a:t>
            </a:r>
            <a:r>
              <a:rPr sz="3450" spc="-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135" dirty="0">
                <a:solidFill>
                  <a:srgbClr val="FFFFFF"/>
                </a:solidFill>
                <a:latin typeface="Arial MT"/>
                <a:cs typeface="Arial MT"/>
              </a:rPr>
              <a:t>launch</a:t>
            </a:r>
            <a:r>
              <a:rPr sz="345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90" dirty="0">
                <a:solidFill>
                  <a:srgbClr val="FFFFFF"/>
                </a:solidFill>
                <a:latin typeface="Arial MT"/>
                <a:cs typeface="Arial MT"/>
              </a:rPr>
              <a:t>site</a:t>
            </a:r>
            <a:r>
              <a:rPr sz="3450" spc="-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dirty="0">
                <a:solidFill>
                  <a:srgbClr val="FFFFFF"/>
                </a:solidFill>
                <a:latin typeface="Arial MT"/>
                <a:cs typeface="Arial MT"/>
              </a:rPr>
              <a:t>has</a:t>
            </a:r>
            <a:r>
              <a:rPr sz="3450" spc="-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155" dirty="0">
                <a:solidFill>
                  <a:srgbClr val="FFFFFF"/>
                </a:solidFill>
                <a:latin typeface="Arial MT"/>
                <a:cs typeface="Arial MT"/>
              </a:rPr>
              <a:t>about</a:t>
            </a:r>
            <a:r>
              <a:rPr sz="3450" spc="-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3450" spc="-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120" dirty="0">
                <a:solidFill>
                  <a:srgbClr val="FFFFFF"/>
                </a:solidFill>
                <a:latin typeface="Arial MT"/>
                <a:cs typeface="Arial MT"/>
              </a:rPr>
              <a:t>half</a:t>
            </a:r>
            <a:r>
              <a:rPr sz="345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215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3450" spc="-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65" dirty="0">
                <a:solidFill>
                  <a:srgbClr val="FFFFFF"/>
                </a:solidFill>
                <a:latin typeface="Arial MT"/>
                <a:cs typeface="Arial MT"/>
              </a:rPr>
              <a:t>all</a:t>
            </a:r>
            <a:r>
              <a:rPr sz="3450" spc="-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75" dirty="0">
                <a:solidFill>
                  <a:srgbClr val="FFFFFF"/>
                </a:solidFill>
                <a:latin typeface="Arial MT"/>
                <a:cs typeface="Arial MT"/>
              </a:rPr>
              <a:t>launches.</a:t>
            </a:r>
            <a:endParaRPr sz="3450">
              <a:latin typeface="Arial MT"/>
              <a:cs typeface="Arial MT"/>
            </a:endParaRPr>
          </a:p>
          <a:p>
            <a:pPr marL="1339215" indent="-405130">
              <a:lnSpc>
                <a:spcPct val="100000"/>
              </a:lnSpc>
              <a:spcBef>
                <a:spcPts val="2140"/>
              </a:spcBef>
              <a:buChar char="•"/>
              <a:tabLst>
                <a:tab pos="1339215" algn="l"/>
              </a:tabLst>
            </a:pPr>
            <a:r>
              <a:rPr sz="3450" spc="-130" dirty="0">
                <a:solidFill>
                  <a:srgbClr val="FFFFFF"/>
                </a:solidFill>
                <a:latin typeface="Arial MT"/>
                <a:cs typeface="Arial MT"/>
              </a:rPr>
              <a:t>VAFB</a:t>
            </a:r>
            <a:r>
              <a:rPr sz="3450" spc="-8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-25" dirty="0">
                <a:solidFill>
                  <a:srgbClr val="FFFFFF"/>
                </a:solidFill>
                <a:latin typeface="Arial MT"/>
                <a:cs typeface="Arial MT"/>
              </a:rPr>
              <a:t>SLC</a:t>
            </a:r>
            <a:r>
              <a:rPr sz="3450" spc="-7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dirty="0">
                <a:solidFill>
                  <a:srgbClr val="FFFFFF"/>
                </a:solidFill>
                <a:latin typeface="Arial MT"/>
                <a:cs typeface="Arial MT"/>
              </a:rPr>
              <a:t>4E</a:t>
            </a:r>
            <a:r>
              <a:rPr sz="3450" spc="-7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130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3450" spc="-8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-70" dirty="0">
                <a:solidFill>
                  <a:srgbClr val="FFFFFF"/>
                </a:solidFill>
                <a:latin typeface="Arial MT"/>
                <a:cs typeface="Arial MT"/>
              </a:rPr>
              <a:t>KSC</a:t>
            </a:r>
            <a:r>
              <a:rPr sz="3450" spc="-7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dirty="0">
                <a:solidFill>
                  <a:srgbClr val="FFFFFF"/>
                </a:solidFill>
                <a:latin typeface="Arial MT"/>
                <a:cs typeface="Arial MT"/>
              </a:rPr>
              <a:t>LC</a:t>
            </a:r>
            <a:r>
              <a:rPr sz="3450" spc="-7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140" dirty="0">
                <a:solidFill>
                  <a:srgbClr val="FFFFFF"/>
                </a:solidFill>
                <a:latin typeface="Arial MT"/>
                <a:cs typeface="Arial MT"/>
              </a:rPr>
              <a:t>39A</a:t>
            </a:r>
            <a:r>
              <a:rPr sz="3450" spc="-8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dirty="0">
                <a:solidFill>
                  <a:srgbClr val="FFFFFF"/>
                </a:solidFill>
                <a:latin typeface="Arial MT"/>
                <a:cs typeface="Arial MT"/>
              </a:rPr>
              <a:t>have</a:t>
            </a:r>
            <a:r>
              <a:rPr sz="3450" spc="-7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155" dirty="0">
                <a:solidFill>
                  <a:srgbClr val="FFFFFF"/>
                </a:solidFill>
                <a:latin typeface="Arial MT"/>
                <a:cs typeface="Arial MT"/>
              </a:rPr>
              <a:t>higher</a:t>
            </a:r>
            <a:r>
              <a:rPr sz="3450" spc="-7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70" dirty="0">
                <a:solidFill>
                  <a:srgbClr val="FFFFFF"/>
                </a:solidFill>
                <a:latin typeface="Arial MT"/>
                <a:cs typeface="Arial MT"/>
              </a:rPr>
              <a:t>success</a:t>
            </a:r>
            <a:r>
              <a:rPr sz="3450" spc="-8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50" dirty="0">
                <a:solidFill>
                  <a:srgbClr val="FFFFFF"/>
                </a:solidFill>
                <a:latin typeface="Arial MT"/>
                <a:cs typeface="Arial MT"/>
              </a:rPr>
              <a:t>rates.</a:t>
            </a:r>
            <a:endParaRPr sz="3450">
              <a:latin typeface="Arial MT"/>
              <a:cs typeface="Arial MT"/>
            </a:endParaRPr>
          </a:p>
          <a:p>
            <a:pPr marL="1339215" indent="-405130">
              <a:lnSpc>
                <a:spcPct val="100000"/>
              </a:lnSpc>
              <a:spcBef>
                <a:spcPts val="2135"/>
              </a:spcBef>
              <a:buChar char="•"/>
              <a:tabLst>
                <a:tab pos="1339215" algn="l"/>
              </a:tabLst>
            </a:pPr>
            <a:r>
              <a:rPr sz="3450" spc="130" dirty="0">
                <a:solidFill>
                  <a:srgbClr val="FFFFFF"/>
                </a:solidFill>
                <a:latin typeface="Arial MT"/>
                <a:cs typeface="Arial MT"/>
              </a:rPr>
              <a:t>It</a:t>
            </a:r>
            <a:r>
              <a:rPr sz="34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125" dirty="0">
                <a:solidFill>
                  <a:srgbClr val="FFFFFF"/>
                </a:solidFill>
                <a:latin typeface="Arial MT"/>
                <a:cs typeface="Arial MT"/>
              </a:rPr>
              <a:t>can</a:t>
            </a:r>
            <a:r>
              <a:rPr sz="34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150" dirty="0">
                <a:solidFill>
                  <a:srgbClr val="FFFFFF"/>
                </a:solidFill>
                <a:latin typeface="Arial MT"/>
                <a:cs typeface="Arial MT"/>
              </a:rPr>
              <a:t>be</a:t>
            </a:r>
            <a:r>
              <a:rPr sz="34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75" dirty="0">
                <a:solidFill>
                  <a:srgbClr val="FFFFFF"/>
                </a:solidFill>
                <a:latin typeface="Arial MT"/>
                <a:cs typeface="Arial MT"/>
              </a:rPr>
              <a:t>assumed</a:t>
            </a:r>
            <a:r>
              <a:rPr sz="34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155" dirty="0">
                <a:solidFill>
                  <a:srgbClr val="FFFFFF"/>
                </a:solidFill>
                <a:latin typeface="Arial MT"/>
                <a:cs typeface="Arial MT"/>
              </a:rPr>
              <a:t>that</a:t>
            </a:r>
            <a:r>
              <a:rPr sz="34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114" dirty="0">
                <a:solidFill>
                  <a:srgbClr val="FFFFFF"/>
                </a:solidFill>
                <a:latin typeface="Arial MT"/>
                <a:cs typeface="Arial MT"/>
              </a:rPr>
              <a:t>each</a:t>
            </a:r>
            <a:r>
              <a:rPr sz="34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160" dirty="0">
                <a:solidFill>
                  <a:srgbClr val="FFFFFF"/>
                </a:solidFill>
                <a:latin typeface="Arial MT"/>
                <a:cs typeface="Arial MT"/>
              </a:rPr>
              <a:t>new</a:t>
            </a:r>
            <a:r>
              <a:rPr sz="34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135" dirty="0">
                <a:solidFill>
                  <a:srgbClr val="FFFFFF"/>
                </a:solidFill>
                <a:latin typeface="Arial MT"/>
                <a:cs typeface="Arial MT"/>
              </a:rPr>
              <a:t>launch</a:t>
            </a:r>
            <a:r>
              <a:rPr sz="34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dirty="0">
                <a:solidFill>
                  <a:srgbClr val="FFFFFF"/>
                </a:solidFill>
                <a:latin typeface="Arial MT"/>
                <a:cs typeface="Arial MT"/>
              </a:rPr>
              <a:t>has</a:t>
            </a:r>
            <a:r>
              <a:rPr sz="34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34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155" dirty="0">
                <a:solidFill>
                  <a:srgbClr val="FFFFFF"/>
                </a:solidFill>
                <a:latin typeface="Arial MT"/>
                <a:cs typeface="Arial MT"/>
              </a:rPr>
              <a:t>higher</a:t>
            </a:r>
            <a:r>
              <a:rPr sz="34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100" dirty="0">
                <a:solidFill>
                  <a:srgbClr val="FFFFFF"/>
                </a:solidFill>
                <a:latin typeface="Arial MT"/>
                <a:cs typeface="Arial MT"/>
              </a:rPr>
              <a:t>rate</a:t>
            </a:r>
            <a:r>
              <a:rPr sz="34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215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34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55" dirty="0">
                <a:solidFill>
                  <a:srgbClr val="FFFFFF"/>
                </a:solidFill>
                <a:latin typeface="Arial MT"/>
                <a:cs typeface="Arial MT"/>
              </a:rPr>
              <a:t>success.</a:t>
            </a:r>
            <a:endParaRPr sz="345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60775" y="1055883"/>
            <a:ext cx="9249393" cy="825022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6257638"/>
            <a:ext cx="17609820" cy="4159885"/>
          </a:xfrm>
          <a:prstGeom prst="rect">
            <a:avLst/>
          </a:prstGeom>
        </p:spPr>
        <p:txBody>
          <a:bodyPr vert="horz" wrap="square" lIns="0" tIns="3403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680"/>
              </a:spcBef>
            </a:pPr>
            <a:r>
              <a:rPr sz="4150" spc="114" dirty="0">
                <a:solidFill>
                  <a:srgbClr val="D5D5D5"/>
                </a:solidFill>
                <a:latin typeface="Arial MT"/>
                <a:cs typeface="Arial MT"/>
              </a:rPr>
              <a:t>Explanation:</a:t>
            </a:r>
            <a:endParaRPr sz="4150">
              <a:latin typeface="Arial MT"/>
              <a:cs typeface="Arial MT"/>
            </a:endParaRPr>
          </a:p>
          <a:p>
            <a:pPr marL="1362075" marR="194310" indent="-428625">
              <a:lnSpc>
                <a:spcPct val="111100"/>
              </a:lnSpc>
              <a:spcBef>
                <a:spcPts val="1845"/>
              </a:spcBef>
              <a:buChar char="•"/>
              <a:tabLst>
                <a:tab pos="1362075" algn="l"/>
              </a:tabLst>
            </a:pPr>
            <a:r>
              <a:rPr sz="3650" dirty="0">
                <a:solidFill>
                  <a:srgbClr val="FFFFFF"/>
                </a:solidFill>
                <a:latin typeface="Arial MT"/>
                <a:cs typeface="Arial MT"/>
              </a:rPr>
              <a:t>For</a:t>
            </a:r>
            <a:r>
              <a:rPr sz="36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50" spc="90" dirty="0">
                <a:solidFill>
                  <a:srgbClr val="FFFFFF"/>
                </a:solidFill>
                <a:latin typeface="Arial MT"/>
                <a:cs typeface="Arial MT"/>
              </a:rPr>
              <a:t>every</a:t>
            </a:r>
            <a:r>
              <a:rPr sz="36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50" spc="140" dirty="0">
                <a:solidFill>
                  <a:srgbClr val="FFFFFF"/>
                </a:solidFill>
                <a:latin typeface="Arial MT"/>
                <a:cs typeface="Arial MT"/>
              </a:rPr>
              <a:t>launch</a:t>
            </a:r>
            <a:r>
              <a:rPr sz="36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50" spc="95" dirty="0">
                <a:solidFill>
                  <a:srgbClr val="FFFFFF"/>
                </a:solidFill>
                <a:latin typeface="Arial MT"/>
                <a:cs typeface="Arial MT"/>
              </a:rPr>
              <a:t>site</a:t>
            </a:r>
            <a:r>
              <a:rPr sz="36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50" spc="165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365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50" spc="150" dirty="0">
                <a:solidFill>
                  <a:srgbClr val="FFFFFF"/>
                </a:solidFill>
                <a:latin typeface="Arial MT"/>
                <a:cs typeface="Arial MT"/>
              </a:rPr>
              <a:t>higher</a:t>
            </a:r>
            <a:r>
              <a:rPr sz="36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50" spc="165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36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50" spc="110" dirty="0">
                <a:solidFill>
                  <a:srgbClr val="FFFFFF"/>
                </a:solidFill>
                <a:latin typeface="Arial MT"/>
                <a:cs typeface="Arial MT"/>
              </a:rPr>
              <a:t>payload</a:t>
            </a:r>
            <a:r>
              <a:rPr sz="36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50" dirty="0">
                <a:solidFill>
                  <a:srgbClr val="FFFFFF"/>
                </a:solidFill>
                <a:latin typeface="Arial MT"/>
                <a:cs typeface="Arial MT"/>
              </a:rPr>
              <a:t>mass,</a:t>
            </a:r>
            <a:r>
              <a:rPr sz="36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50" spc="165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365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50" spc="150" dirty="0">
                <a:solidFill>
                  <a:srgbClr val="FFFFFF"/>
                </a:solidFill>
                <a:latin typeface="Arial MT"/>
                <a:cs typeface="Arial MT"/>
              </a:rPr>
              <a:t>higher</a:t>
            </a:r>
            <a:r>
              <a:rPr sz="36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50" spc="165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36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50" spc="65" dirty="0">
                <a:solidFill>
                  <a:srgbClr val="FFFFFF"/>
                </a:solidFill>
                <a:latin typeface="Arial MT"/>
                <a:cs typeface="Arial MT"/>
              </a:rPr>
              <a:t>success </a:t>
            </a:r>
            <a:r>
              <a:rPr sz="3650" spc="80" dirty="0">
                <a:solidFill>
                  <a:srgbClr val="FFFFFF"/>
                </a:solidFill>
                <a:latin typeface="Arial MT"/>
                <a:cs typeface="Arial MT"/>
              </a:rPr>
              <a:t>rate.</a:t>
            </a:r>
            <a:endParaRPr sz="3650">
              <a:latin typeface="Arial MT"/>
              <a:cs typeface="Arial MT"/>
            </a:endParaRPr>
          </a:p>
          <a:p>
            <a:pPr marL="1362075" indent="-427990">
              <a:lnSpc>
                <a:spcPct val="100000"/>
              </a:lnSpc>
              <a:spcBef>
                <a:spcPts val="2325"/>
              </a:spcBef>
              <a:buChar char="•"/>
              <a:tabLst>
                <a:tab pos="1362075" algn="l"/>
              </a:tabLst>
            </a:pPr>
            <a:r>
              <a:rPr sz="3650" spc="114" dirty="0">
                <a:solidFill>
                  <a:srgbClr val="FFFFFF"/>
                </a:solidFill>
                <a:latin typeface="Arial MT"/>
                <a:cs typeface="Arial MT"/>
              </a:rPr>
              <a:t>Most</a:t>
            </a:r>
            <a:r>
              <a:rPr sz="36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50" spc="225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36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50" spc="165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36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50" spc="100" dirty="0">
                <a:solidFill>
                  <a:srgbClr val="FFFFFF"/>
                </a:solidFill>
                <a:latin typeface="Arial MT"/>
                <a:cs typeface="Arial MT"/>
              </a:rPr>
              <a:t>launches</a:t>
            </a:r>
            <a:r>
              <a:rPr sz="36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50" spc="210" dirty="0">
                <a:solidFill>
                  <a:srgbClr val="FFFFFF"/>
                </a:solidFill>
                <a:latin typeface="Arial MT"/>
                <a:cs typeface="Arial MT"/>
              </a:rPr>
              <a:t>with</a:t>
            </a:r>
            <a:r>
              <a:rPr sz="36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50" spc="110" dirty="0">
                <a:solidFill>
                  <a:srgbClr val="FFFFFF"/>
                </a:solidFill>
                <a:latin typeface="Arial MT"/>
                <a:cs typeface="Arial MT"/>
              </a:rPr>
              <a:t>payload</a:t>
            </a:r>
            <a:r>
              <a:rPr sz="365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50" dirty="0">
                <a:solidFill>
                  <a:srgbClr val="FFFFFF"/>
                </a:solidFill>
                <a:latin typeface="Arial MT"/>
                <a:cs typeface="Arial MT"/>
              </a:rPr>
              <a:t>mass</a:t>
            </a:r>
            <a:r>
              <a:rPr sz="36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50" spc="100" dirty="0">
                <a:solidFill>
                  <a:srgbClr val="FFFFFF"/>
                </a:solidFill>
                <a:latin typeface="Arial MT"/>
                <a:cs typeface="Arial MT"/>
              </a:rPr>
              <a:t>over</a:t>
            </a:r>
            <a:r>
              <a:rPr sz="36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50" spc="305" dirty="0">
                <a:solidFill>
                  <a:srgbClr val="FFFFFF"/>
                </a:solidFill>
                <a:latin typeface="Arial MT"/>
                <a:cs typeface="Arial MT"/>
              </a:rPr>
              <a:t>7000</a:t>
            </a:r>
            <a:r>
              <a:rPr sz="36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50" spc="145" dirty="0">
                <a:solidFill>
                  <a:srgbClr val="FFFFFF"/>
                </a:solidFill>
                <a:latin typeface="Arial MT"/>
                <a:cs typeface="Arial MT"/>
              </a:rPr>
              <a:t>kg</a:t>
            </a:r>
            <a:r>
              <a:rPr sz="36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50" spc="110" dirty="0">
                <a:solidFill>
                  <a:srgbClr val="FFFFFF"/>
                </a:solidFill>
                <a:latin typeface="Arial MT"/>
                <a:cs typeface="Arial MT"/>
              </a:rPr>
              <a:t>were</a:t>
            </a:r>
            <a:r>
              <a:rPr sz="36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50" spc="90" dirty="0">
                <a:solidFill>
                  <a:srgbClr val="FFFFFF"/>
                </a:solidFill>
                <a:latin typeface="Arial MT"/>
                <a:cs typeface="Arial MT"/>
              </a:rPr>
              <a:t>successful.</a:t>
            </a:r>
            <a:endParaRPr sz="3650">
              <a:latin typeface="Arial MT"/>
              <a:cs typeface="Arial MT"/>
            </a:endParaRPr>
          </a:p>
          <a:p>
            <a:pPr marL="1362075" indent="-427990">
              <a:lnSpc>
                <a:spcPct val="100000"/>
              </a:lnSpc>
              <a:spcBef>
                <a:spcPts val="2320"/>
              </a:spcBef>
              <a:buChar char="•"/>
              <a:tabLst>
                <a:tab pos="1362075" algn="l"/>
              </a:tabLst>
            </a:pPr>
            <a:r>
              <a:rPr sz="3650" spc="-95" dirty="0">
                <a:solidFill>
                  <a:srgbClr val="FFFFFF"/>
                </a:solidFill>
                <a:latin typeface="Arial MT"/>
                <a:cs typeface="Arial MT"/>
              </a:rPr>
              <a:t>KSC</a:t>
            </a:r>
            <a:r>
              <a:rPr sz="365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50" dirty="0">
                <a:solidFill>
                  <a:srgbClr val="FFFFFF"/>
                </a:solidFill>
                <a:latin typeface="Arial MT"/>
                <a:cs typeface="Arial MT"/>
              </a:rPr>
              <a:t>LC</a:t>
            </a:r>
            <a:r>
              <a:rPr sz="365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50" spc="150" dirty="0">
                <a:solidFill>
                  <a:srgbClr val="FFFFFF"/>
                </a:solidFill>
                <a:latin typeface="Arial MT"/>
                <a:cs typeface="Arial MT"/>
              </a:rPr>
              <a:t>39A</a:t>
            </a:r>
            <a:r>
              <a:rPr sz="365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50" dirty="0">
                <a:solidFill>
                  <a:srgbClr val="FFFFFF"/>
                </a:solidFill>
                <a:latin typeface="Arial MT"/>
                <a:cs typeface="Arial MT"/>
              </a:rPr>
              <a:t>has</a:t>
            </a:r>
            <a:r>
              <a:rPr sz="365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5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365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50" dirty="0">
                <a:solidFill>
                  <a:srgbClr val="FFFFFF"/>
                </a:solidFill>
                <a:latin typeface="Arial MT"/>
                <a:cs typeface="Arial MT"/>
              </a:rPr>
              <a:t>100%</a:t>
            </a:r>
            <a:r>
              <a:rPr sz="365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50" spc="75" dirty="0">
                <a:solidFill>
                  <a:srgbClr val="FFFFFF"/>
                </a:solidFill>
                <a:latin typeface="Arial MT"/>
                <a:cs typeface="Arial MT"/>
              </a:rPr>
              <a:t>success</a:t>
            </a:r>
            <a:r>
              <a:rPr sz="365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50" spc="110" dirty="0">
                <a:solidFill>
                  <a:srgbClr val="FFFFFF"/>
                </a:solidFill>
                <a:latin typeface="Arial MT"/>
                <a:cs typeface="Arial MT"/>
              </a:rPr>
              <a:t>rate</a:t>
            </a:r>
            <a:r>
              <a:rPr sz="365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50" spc="170" dirty="0">
                <a:solidFill>
                  <a:srgbClr val="FFFFFF"/>
                </a:solidFill>
                <a:latin typeface="Arial MT"/>
                <a:cs typeface="Arial MT"/>
              </a:rPr>
              <a:t>for</a:t>
            </a:r>
            <a:r>
              <a:rPr sz="365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50" spc="110" dirty="0">
                <a:solidFill>
                  <a:srgbClr val="FFFFFF"/>
                </a:solidFill>
                <a:latin typeface="Arial MT"/>
                <a:cs typeface="Arial MT"/>
              </a:rPr>
              <a:t>payload</a:t>
            </a:r>
            <a:r>
              <a:rPr sz="365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50" dirty="0">
                <a:solidFill>
                  <a:srgbClr val="FFFFFF"/>
                </a:solidFill>
                <a:latin typeface="Arial MT"/>
                <a:cs typeface="Arial MT"/>
              </a:rPr>
              <a:t>mass</a:t>
            </a:r>
            <a:r>
              <a:rPr sz="365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50" spc="165" dirty="0">
                <a:solidFill>
                  <a:srgbClr val="FFFFFF"/>
                </a:solidFill>
                <a:latin typeface="Arial MT"/>
                <a:cs typeface="Arial MT"/>
              </a:rPr>
              <a:t>under</a:t>
            </a:r>
            <a:r>
              <a:rPr sz="365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50" spc="275" dirty="0">
                <a:solidFill>
                  <a:srgbClr val="FFFFFF"/>
                </a:solidFill>
                <a:latin typeface="Arial MT"/>
                <a:cs typeface="Arial MT"/>
              </a:rPr>
              <a:t>5500</a:t>
            </a:r>
            <a:r>
              <a:rPr sz="365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50" spc="145" dirty="0">
                <a:solidFill>
                  <a:srgbClr val="FFFFFF"/>
                </a:solidFill>
                <a:latin typeface="Arial MT"/>
                <a:cs typeface="Arial MT"/>
              </a:rPr>
              <a:t>kg</a:t>
            </a:r>
            <a:r>
              <a:rPr sz="365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50" spc="125" dirty="0">
                <a:solidFill>
                  <a:srgbClr val="FFFFFF"/>
                </a:solidFill>
                <a:latin typeface="Arial MT"/>
                <a:cs typeface="Arial MT"/>
              </a:rPr>
              <a:t>too.</a:t>
            </a:r>
            <a:endParaRPr sz="365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083" y="2513489"/>
            <a:ext cx="17801929" cy="366432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610460" y="1024471"/>
            <a:ext cx="2917481" cy="678136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157965" y="3089233"/>
            <a:ext cx="243204" cy="696023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00" spc="-50" dirty="0">
                <a:solidFill>
                  <a:srgbClr val="FFFFFF"/>
                </a:solidFill>
                <a:latin typeface="Arial MT"/>
                <a:cs typeface="Arial MT"/>
              </a:rPr>
              <a:t>•</a:t>
            </a:r>
            <a:endParaRPr sz="49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3865"/>
              </a:spcBef>
            </a:pPr>
            <a:r>
              <a:rPr sz="4900" spc="-50" dirty="0">
                <a:solidFill>
                  <a:srgbClr val="FFFFFF"/>
                </a:solidFill>
                <a:latin typeface="Arial MT"/>
                <a:cs typeface="Arial MT"/>
              </a:rPr>
              <a:t>•</a:t>
            </a:r>
            <a:endParaRPr sz="49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3865"/>
              </a:spcBef>
            </a:pPr>
            <a:r>
              <a:rPr sz="4900" spc="-50" dirty="0">
                <a:solidFill>
                  <a:srgbClr val="FFFFFF"/>
                </a:solidFill>
                <a:latin typeface="Arial MT"/>
                <a:cs typeface="Arial MT"/>
              </a:rPr>
              <a:t>•</a:t>
            </a:r>
            <a:endParaRPr sz="49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3869"/>
              </a:spcBef>
            </a:pPr>
            <a:r>
              <a:rPr sz="4900" spc="-50" dirty="0">
                <a:solidFill>
                  <a:srgbClr val="FFFFFF"/>
                </a:solidFill>
                <a:latin typeface="Arial MT"/>
                <a:cs typeface="Arial MT"/>
              </a:rPr>
              <a:t>•</a:t>
            </a:r>
            <a:endParaRPr sz="49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3865"/>
              </a:spcBef>
            </a:pPr>
            <a:r>
              <a:rPr sz="4900" spc="-50" dirty="0">
                <a:solidFill>
                  <a:srgbClr val="FFFFFF"/>
                </a:solidFill>
                <a:latin typeface="Arial MT"/>
                <a:cs typeface="Arial MT"/>
              </a:rPr>
              <a:t>•</a:t>
            </a:r>
            <a:endParaRPr sz="49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3865"/>
              </a:spcBef>
            </a:pPr>
            <a:r>
              <a:rPr sz="4900" spc="-50" dirty="0">
                <a:solidFill>
                  <a:srgbClr val="FFFFFF"/>
                </a:solidFill>
                <a:latin typeface="Arial MT"/>
                <a:cs typeface="Arial MT"/>
              </a:rPr>
              <a:t>•</a:t>
            </a:r>
            <a:endParaRPr sz="49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673048" y="3313059"/>
            <a:ext cx="5549841" cy="6765017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091429" y="3375939"/>
            <a:ext cx="6824984" cy="6444056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76482" y="1055884"/>
            <a:ext cx="10578399" cy="82502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81222" y="2851924"/>
            <a:ext cx="3373754" cy="704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50" spc="130" dirty="0"/>
              <a:t>Explanation:</a:t>
            </a:r>
            <a:endParaRPr sz="4450"/>
          </a:p>
        </p:txBody>
      </p:sp>
      <p:sp>
        <p:nvSpPr>
          <p:cNvPr id="4" name="object 4"/>
          <p:cNvSpPr txBox="1"/>
          <p:nvPr/>
        </p:nvSpPr>
        <p:spPr>
          <a:xfrm>
            <a:off x="2102660" y="3532323"/>
            <a:ext cx="7715884" cy="6224270"/>
          </a:xfrm>
          <a:prstGeom prst="rect">
            <a:avLst/>
          </a:prstGeom>
        </p:spPr>
        <p:txBody>
          <a:bodyPr vert="horz" wrap="square" lIns="0" tIns="331470" rIns="0" bIns="0" rtlCol="0">
            <a:spAutoFit/>
          </a:bodyPr>
          <a:lstStyle/>
          <a:p>
            <a:pPr marL="473075" indent="-460375">
              <a:lnSpc>
                <a:spcPct val="100000"/>
              </a:lnSpc>
              <a:spcBef>
                <a:spcPts val="2610"/>
              </a:spcBef>
              <a:buChar char="•"/>
              <a:tabLst>
                <a:tab pos="473075" algn="l"/>
              </a:tabLst>
            </a:pPr>
            <a:r>
              <a:rPr sz="3950" spc="155" dirty="0">
                <a:solidFill>
                  <a:srgbClr val="FFFFFF"/>
                </a:solidFill>
                <a:latin typeface="Arial MT"/>
                <a:cs typeface="Arial MT"/>
              </a:rPr>
              <a:t>Orbits</a:t>
            </a:r>
            <a:r>
              <a:rPr sz="3950" spc="-6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210" dirty="0">
                <a:solidFill>
                  <a:srgbClr val="FFFFFF"/>
                </a:solidFill>
                <a:latin typeface="Arial MT"/>
                <a:cs typeface="Arial MT"/>
              </a:rPr>
              <a:t>with</a:t>
            </a:r>
            <a:r>
              <a:rPr sz="3950" spc="-6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dirty="0">
                <a:solidFill>
                  <a:srgbClr val="FFFFFF"/>
                </a:solidFill>
                <a:latin typeface="Arial MT"/>
                <a:cs typeface="Arial MT"/>
              </a:rPr>
              <a:t>100%</a:t>
            </a:r>
            <a:r>
              <a:rPr sz="3950" spc="-6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65" dirty="0">
                <a:solidFill>
                  <a:srgbClr val="FFFFFF"/>
                </a:solidFill>
                <a:latin typeface="Arial MT"/>
                <a:cs typeface="Arial MT"/>
              </a:rPr>
              <a:t>success</a:t>
            </a:r>
            <a:r>
              <a:rPr sz="3950" spc="-6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75" dirty="0">
                <a:solidFill>
                  <a:srgbClr val="FFFFFF"/>
                </a:solidFill>
                <a:latin typeface="Arial MT"/>
                <a:cs typeface="Arial MT"/>
              </a:rPr>
              <a:t>rate:</a:t>
            </a:r>
            <a:endParaRPr sz="3950">
              <a:latin typeface="Arial MT"/>
              <a:cs typeface="Arial MT"/>
            </a:endParaRPr>
          </a:p>
          <a:p>
            <a:pPr marL="933450" lvl="1" indent="-460375">
              <a:lnSpc>
                <a:spcPct val="100000"/>
              </a:lnSpc>
              <a:spcBef>
                <a:spcPts val="2520"/>
              </a:spcBef>
              <a:buChar char="-"/>
              <a:tabLst>
                <a:tab pos="933450" algn="l"/>
              </a:tabLst>
            </a:pPr>
            <a:r>
              <a:rPr sz="3950" spc="-265" dirty="0">
                <a:solidFill>
                  <a:srgbClr val="FFFFFF"/>
                </a:solidFill>
                <a:latin typeface="Arial MT"/>
                <a:cs typeface="Arial MT"/>
              </a:rPr>
              <a:t>ES-</a:t>
            </a:r>
            <a:r>
              <a:rPr sz="3950" spc="-195" dirty="0">
                <a:solidFill>
                  <a:srgbClr val="FFFFFF"/>
                </a:solidFill>
                <a:latin typeface="Arial MT"/>
                <a:cs typeface="Arial MT"/>
              </a:rPr>
              <a:t>L1,</a:t>
            </a:r>
            <a:r>
              <a:rPr sz="3950" spc="-8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-135" dirty="0">
                <a:solidFill>
                  <a:srgbClr val="FFFFFF"/>
                </a:solidFill>
                <a:latin typeface="Arial MT"/>
                <a:cs typeface="Arial MT"/>
              </a:rPr>
              <a:t>GEO,</a:t>
            </a:r>
            <a:r>
              <a:rPr sz="3950" spc="-1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-105" dirty="0">
                <a:solidFill>
                  <a:srgbClr val="FFFFFF"/>
                </a:solidFill>
                <a:latin typeface="Arial MT"/>
                <a:cs typeface="Arial MT"/>
              </a:rPr>
              <a:t>HEO,</a:t>
            </a:r>
            <a:r>
              <a:rPr sz="3950" spc="-114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-25" dirty="0">
                <a:solidFill>
                  <a:srgbClr val="FFFFFF"/>
                </a:solidFill>
                <a:latin typeface="Arial MT"/>
                <a:cs typeface="Arial MT"/>
              </a:rPr>
              <a:t>SSO</a:t>
            </a:r>
            <a:endParaRPr sz="3950">
              <a:latin typeface="Arial MT"/>
              <a:cs typeface="Arial MT"/>
            </a:endParaRPr>
          </a:p>
          <a:p>
            <a:pPr marL="473075" indent="-460375">
              <a:lnSpc>
                <a:spcPct val="100000"/>
              </a:lnSpc>
              <a:spcBef>
                <a:spcPts val="2515"/>
              </a:spcBef>
              <a:buChar char="•"/>
              <a:tabLst>
                <a:tab pos="473075" algn="l"/>
              </a:tabLst>
            </a:pPr>
            <a:r>
              <a:rPr sz="3950" spc="155" dirty="0">
                <a:solidFill>
                  <a:srgbClr val="FFFFFF"/>
                </a:solidFill>
                <a:latin typeface="Arial MT"/>
                <a:cs typeface="Arial MT"/>
              </a:rPr>
              <a:t>Orbits</a:t>
            </a:r>
            <a:r>
              <a:rPr sz="39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210" dirty="0">
                <a:solidFill>
                  <a:srgbClr val="FFFFFF"/>
                </a:solidFill>
                <a:latin typeface="Arial MT"/>
                <a:cs typeface="Arial MT"/>
              </a:rPr>
              <a:t>with</a:t>
            </a:r>
            <a:r>
              <a:rPr sz="39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dirty="0">
                <a:solidFill>
                  <a:srgbClr val="FFFFFF"/>
                </a:solidFill>
                <a:latin typeface="Arial MT"/>
                <a:cs typeface="Arial MT"/>
              </a:rPr>
              <a:t>0%</a:t>
            </a:r>
            <a:r>
              <a:rPr sz="39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65" dirty="0">
                <a:solidFill>
                  <a:srgbClr val="FFFFFF"/>
                </a:solidFill>
                <a:latin typeface="Arial MT"/>
                <a:cs typeface="Arial MT"/>
              </a:rPr>
              <a:t>success</a:t>
            </a:r>
            <a:r>
              <a:rPr sz="39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75" dirty="0">
                <a:solidFill>
                  <a:srgbClr val="FFFFFF"/>
                </a:solidFill>
                <a:latin typeface="Arial MT"/>
                <a:cs typeface="Arial MT"/>
              </a:rPr>
              <a:t>rate:</a:t>
            </a:r>
            <a:endParaRPr sz="3950">
              <a:latin typeface="Arial MT"/>
              <a:cs typeface="Arial MT"/>
            </a:endParaRPr>
          </a:p>
          <a:p>
            <a:pPr marL="933450" lvl="1" indent="-460375">
              <a:lnSpc>
                <a:spcPct val="100000"/>
              </a:lnSpc>
              <a:spcBef>
                <a:spcPts val="2515"/>
              </a:spcBef>
              <a:buChar char="-"/>
              <a:tabLst>
                <a:tab pos="933450" algn="l"/>
              </a:tabLst>
            </a:pPr>
            <a:r>
              <a:rPr sz="3950" spc="-25" dirty="0">
                <a:solidFill>
                  <a:srgbClr val="FFFFFF"/>
                </a:solidFill>
                <a:latin typeface="Arial MT"/>
                <a:cs typeface="Arial MT"/>
              </a:rPr>
              <a:t>SO</a:t>
            </a:r>
            <a:endParaRPr sz="3950">
              <a:latin typeface="Arial MT"/>
              <a:cs typeface="Arial MT"/>
            </a:endParaRPr>
          </a:p>
          <a:p>
            <a:pPr marL="473075" marR="1564005" indent="-461009">
              <a:lnSpc>
                <a:spcPct val="111300"/>
              </a:lnSpc>
              <a:spcBef>
                <a:spcPts val="1980"/>
              </a:spcBef>
              <a:buChar char="•"/>
              <a:tabLst>
                <a:tab pos="473075" algn="l"/>
              </a:tabLst>
            </a:pPr>
            <a:r>
              <a:rPr sz="3950" spc="155" dirty="0">
                <a:solidFill>
                  <a:srgbClr val="FFFFFF"/>
                </a:solidFill>
                <a:latin typeface="Arial MT"/>
                <a:cs typeface="Arial MT"/>
              </a:rPr>
              <a:t>Orbits</a:t>
            </a:r>
            <a:r>
              <a:rPr sz="395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210" dirty="0">
                <a:solidFill>
                  <a:srgbClr val="FFFFFF"/>
                </a:solidFill>
                <a:latin typeface="Arial MT"/>
                <a:cs typeface="Arial MT"/>
              </a:rPr>
              <a:t>with</a:t>
            </a:r>
            <a:r>
              <a:rPr sz="395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65" dirty="0">
                <a:solidFill>
                  <a:srgbClr val="FFFFFF"/>
                </a:solidFill>
                <a:latin typeface="Arial MT"/>
                <a:cs typeface="Arial MT"/>
              </a:rPr>
              <a:t>success</a:t>
            </a:r>
            <a:r>
              <a:rPr sz="395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85" dirty="0">
                <a:solidFill>
                  <a:srgbClr val="FFFFFF"/>
                </a:solidFill>
                <a:latin typeface="Arial MT"/>
                <a:cs typeface="Arial MT"/>
              </a:rPr>
              <a:t>rate </a:t>
            </a:r>
            <a:r>
              <a:rPr sz="3950" spc="150" dirty="0">
                <a:solidFill>
                  <a:srgbClr val="FFFFFF"/>
                </a:solidFill>
                <a:latin typeface="Arial MT"/>
                <a:cs typeface="Arial MT"/>
              </a:rPr>
              <a:t>between</a:t>
            </a:r>
            <a:r>
              <a:rPr sz="395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dirty="0">
                <a:solidFill>
                  <a:srgbClr val="FFFFFF"/>
                </a:solidFill>
                <a:latin typeface="Arial MT"/>
                <a:cs typeface="Arial MT"/>
              </a:rPr>
              <a:t>50%</a:t>
            </a:r>
            <a:r>
              <a:rPr sz="395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10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395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-20" dirty="0">
                <a:solidFill>
                  <a:srgbClr val="FFFFFF"/>
                </a:solidFill>
                <a:latin typeface="Arial MT"/>
                <a:cs typeface="Arial MT"/>
              </a:rPr>
              <a:t>85%:</a:t>
            </a:r>
            <a:endParaRPr sz="3950">
              <a:latin typeface="Arial MT"/>
              <a:cs typeface="Arial MT"/>
            </a:endParaRPr>
          </a:p>
          <a:p>
            <a:pPr marL="933450" lvl="1" indent="-460375">
              <a:lnSpc>
                <a:spcPct val="100000"/>
              </a:lnSpc>
              <a:spcBef>
                <a:spcPts val="2515"/>
              </a:spcBef>
              <a:buChar char="-"/>
              <a:tabLst>
                <a:tab pos="933450" algn="l"/>
              </a:tabLst>
            </a:pPr>
            <a:r>
              <a:rPr sz="3950" spc="-120" dirty="0">
                <a:solidFill>
                  <a:srgbClr val="FFFFFF"/>
                </a:solidFill>
                <a:latin typeface="Arial MT"/>
                <a:cs typeface="Arial MT"/>
              </a:rPr>
              <a:t>GTO,</a:t>
            </a:r>
            <a:r>
              <a:rPr sz="3950" spc="-1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-105" dirty="0">
                <a:solidFill>
                  <a:srgbClr val="FFFFFF"/>
                </a:solidFill>
                <a:latin typeface="Arial MT"/>
                <a:cs typeface="Arial MT"/>
              </a:rPr>
              <a:t>ISS,</a:t>
            </a:r>
            <a:r>
              <a:rPr sz="3950" spc="-1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-135" dirty="0">
                <a:solidFill>
                  <a:srgbClr val="FFFFFF"/>
                </a:solidFill>
                <a:latin typeface="Arial MT"/>
                <a:cs typeface="Arial MT"/>
              </a:rPr>
              <a:t>LEO,</a:t>
            </a:r>
            <a:r>
              <a:rPr sz="3950" spc="-1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-95" dirty="0">
                <a:solidFill>
                  <a:srgbClr val="FFFFFF"/>
                </a:solidFill>
                <a:latin typeface="Arial MT"/>
                <a:cs typeface="Arial MT"/>
              </a:rPr>
              <a:t>MEO,</a:t>
            </a:r>
            <a:r>
              <a:rPr sz="3950" spc="-1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-25" dirty="0">
                <a:solidFill>
                  <a:srgbClr val="FFFFFF"/>
                </a:solidFill>
                <a:latin typeface="Arial MT"/>
                <a:cs typeface="Arial MT"/>
              </a:rPr>
              <a:t>PO</a:t>
            </a:r>
            <a:endParaRPr sz="3950"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990639" y="2513012"/>
            <a:ext cx="7853119" cy="7533959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99861" y="1055884"/>
            <a:ext cx="11171220" cy="838215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6659274"/>
            <a:ext cx="17709515" cy="3328035"/>
          </a:xfrm>
          <a:prstGeom prst="rect">
            <a:avLst/>
          </a:prstGeom>
        </p:spPr>
        <p:txBody>
          <a:bodyPr vert="horz" wrap="square" lIns="0" tIns="3727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35"/>
              </a:spcBef>
            </a:pPr>
            <a:r>
              <a:rPr sz="4450" spc="130" dirty="0">
                <a:solidFill>
                  <a:srgbClr val="D5D5D5"/>
                </a:solidFill>
                <a:latin typeface="Arial MT"/>
                <a:cs typeface="Arial MT"/>
              </a:rPr>
              <a:t>Explanation:</a:t>
            </a:r>
            <a:endParaRPr sz="4450">
              <a:latin typeface="Arial MT"/>
              <a:cs typeface="Arial MT"/>
            </a:endParaRPr>
          </a:p>
          <a:p>
            <a:pPr marL="1394460" marR="5080" indent="-461009">
              <a:lnSpc>
                <a:spcPct val="111300"/>
              </a:lnSpc>
              <a:spcBef>
                <a:spcPts val="1995"/>
              </a:spcBef>
              <a:buChar char="•"/>
              <a:tabLst>
                <a:tab pos="1394460" algn="l"/>
              </a:tabLst>
            </a:pPr>
            <a:r>
              <a:rPr sz="3950" spc="65" dirty="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sz="3950" spc="-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65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395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-95" dirty="0">
                <a:solidFill>
                  <a:srgbClr val="FFFFFF"/>
                </a:solidFill>
                <a:latin typeface="Arial MT"/>
                <a:cs typeface="Arial MT"/>
              </a:rPr>
              <a:t>LEO</a:t>
            </a:r>
            <a:r>
              <a:rPr sz="395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215" dirty="0">
                <a:solidFill>
                  <a:srgbClr val="FFFFFF"/>
                </a:solidFill>
                <a:latin typeface="Arial MT"/>
                <a:cs typeface="Arial MT"/>
              </a:rPr>
              <a:t>orbit</a:t>
            </a:r>
            <a:r>
              <a:rPr sz="3950" spc="-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65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395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60" dirty="0">
                <a:solidFill>
                  <a:srgbClr val="FFFFFF"/>
                </a:solidFill>
                <a:latin typeface="Arial MT"/>
                <a:cs typeface="Arial MT"/>
              </a:rPr>
              <a:t>Success</a:t>
            </a:r>
            <a:r>
              <a:rPr sz="395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75" dirty="0">
                <a:solidFill>
                  <a:srgbClr val="FFFFFF"/>
                </a:solidFill>
                <a:latin typeface="Arial MT"/>
                <a:cs typeface="Arial MT"/>
              </a:rPr>
              <a:t>appears</a:t>
            </a:r>
            <a:r>
              <a:rPr sz="395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20" dirty="0">
                <a:solidFill>
                  <a:srgbClr val="FFFFFF"/>
                </a:solidFill>
                <a:latin typeface="Arial MT"/>
                <a:cs typeface="Arial MT"/>
              </a:rPr>
              <a:t>related</a:t>
            </a:r>
            <a:r>
              <a:rPr sz="3950" spc="-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245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395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65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395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75" dirty="0">
                <a:solidFill>
                  <a:srgbClr val="FFFFFF"/>
                </a:solidFill>
                <a:latin typeface="Arial MT"/>
                <a:cs typeface="Arial MT"/>
              </a:rPr>
              <a:t>number</a:t>
            </a:r>
            <a:r>
              <a:rPr sz="3950" spc="-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210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395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00" dirty="0">
                <a:solidFill>
                  <a:srgbClr val="FFFFFF"/>
                </a:solidFill>
                <a:latin typeface="Times New Roman"/>
                <a:cs typeface="Times New Roman"/>
              </a:rPr>
              <a:t>f</a:t>
            </a:r>
            <a:r>
              <a:rPr sz="3950" spc="100" dirty="0">
                <a:solidFill>
                  <a:srgbClr val="FFFFFF"/>
                </a:solidFill>
                <a:latin typeface="Arial MT"/>
                <a:cs typeface="Arial MT"/>
              </a:rPr>
              <a:t>lights; </a:t>
            </a:r>
            <a:r>
              <a:rPr sz="3950" spc="175" dirty="0">
                <a:solidFill>
                  <a:srgbClr val="FFFFFF"/>
                </a:solidFill>
                <a:latin typeface="Arial MT"/>
                <a:cs typeface="Arial MT"/>
              </a:rPr>
              <a:t>on</a:t>
            </a:r>
            <a:r>
              <a:rPr sz="39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65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395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60" dirty="0">
                <a:solidFill>
                  <a:srgbClr val="FFFFFF"/>
                </a:solidFill>
                <a:latin typeface="Arial MT"/>
                <a:cs typeface="Arial MT"/>
              </a:rPr>
              <a:t>other</a:t>
            </a:r>
            <a:r>
              <a:rPr sz="395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95" dirty="0">
                <a:solidFill>
                  <a:srgbClr val="FFFFFF"/>
                </a:solidFill>
                <a:latin typeface="Arial MT"/>
                <a:cs typeface="Arial MT"/>
              </a:rPr>
              <a:t>hand,</a:t>
            </a:r>
            <a:r>
              <a:rPr sz="395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30" dirty="0">
                <a:solidFill>
                  <a:srgbClr val="FFFFFF"/>
                </a:solidFill>
                <a:latin typeface="Arial MT"/>
                <a:cs typeface="Arial MT"/>
              </a:rPr>
              <a:t>there</a:t>
            </a:r>
            <a:r>
              <a:rPr sz="395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dirty="0">
                <a:solidFill>
                  <a:srgbClr val="FFFFFF"/>
                </a:solidFill>
                <a:latin typeface="Arial MT"/>
                <a:cs typeface="Arial MT"/>
              </a:rPr>
              <a:t>seems</a:t>
            </a:r>
            <a:r>
              <a:rPr sz="395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245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39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50" dirty="0">
                <a:solidFill>
                  <a:srgbClr val="FFFFFF"/>
                </a:solidFill>
                <a:latin typeface="Arial MT"/>
                <a:cs typeface="Arial MT"/>
              </a:rPr>
              <a:t>be</a:t>
            </a:r>
            <a:r>
              <a:rPr sz="395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75" dirty="0">
                <a:solidFill>
                  <a:srgbClr val="FFFFFF"/>
                </a:solidFill>
                <a:latin typeface="Arial MT"/>
                <a:cs typeface="Arial MT"/>
              </a:rPr>
              <a:t>no</a:t>
            </a:r>
            <a:r>
              <a:rPr sz="395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14" dirty="0">
                <a:solidFill>
                  <a:srgbClr val="FFFFFF"/>
                </a:solidFill>
                <a:latin typeface="Arial MT"/>
                <a:cs typeface="Arial MT"/>
              </a:rPr>
              <a:t>relationship</a:t>
            </a:r>
            <a:r>
              <a:rPr sz="395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50" dirty="0">
                <a:solidFill>
                  <a:srgbClr val="FFFFFF"/>
                </a:solidFill>
                <a:latin typeface="Arial MT"/>
                <a:cs typeface="Arial MT"/>
              </a:rPr>
              <a:t>between</a:t>
            </a:r>
            <a:r>
              <a:rPr sz="395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55" dirty="0">
                <a:solidFill>
                  <a:srgbClr val="FFFFFF"/>
                </a:solidFill>
                <a:latin typeface="Times New Roman"/>
                <a:cs typeface="Times New Roman"/>
              </a:rPr>
              <a:t>f</a:t>
            </a:r>
            <a:r>
              <a:rPr sz="3950" spc="155" dirty="0">
                <a:solidFill>
                  <a:srgbClr val="FFFFFF"/>
                </a:solidFill>
                <a:latin typeface="Arial MT"/>
                <a:cs typeface="Arial MT"/>
              </a:rPr>
              <a:t>light </a:t>
            </a:r>
            <a:r>
              <a:rPr sz="3950" spc="175" dirty="0">
                <a:solidFill>
                  <a:srgbClr val="FFFFFF"/>
                </a:solidFill>
                <a:latin typeface="Arial MT"/>
                <a:cs typeface="Arial MT"/>
              </a:rPr>
              <a:t>number</a:t>
            </a:r>
            <a:r>
              <a:rPr sz="3950" spc="-8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65" dirty="0">
                <a:solidFill>
                  <a:srgbClr val="FFFFFF"/>
                </a:solidFill>
                <a:latin typeface="Arial MT"/>
                <a:cs typeface="Arial MT"/>
              </a:rPr>
              <a:t>when</a:t>
            </a:r>
            <a:r>
              <a:rPr sz="3950" spc="-8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35" dirty="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sz="3950" spc="-8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-65" dirty="0">
                <a:solidFill>
                  <a:srgbClr val="FFFFFF"/>
                </a:solidFill>
                <a:latin typeface="Arial MT"/>
                <a:cs typeface="Arial MT"/>
              </a:rPr>
              <a:t>GTO</a:t>
            </a:r>
            <a:r>
              <a:rPr sz="3950" spc="-8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65" dirty="0">
                <a:solidFill>
                  <a:srgbClr val="FFFFFF"/>
                </a:solidFill>
                <a:latin typeface="Arial MT"/>
                <a:cs typeface="Arial MT"/>
              </a:rPr>
              <a:t>orbit.</a:t>
            </a:r>
            <a:endParaRPr sz="395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2513012"/>
            <a:ext cx="17800505" cy="3664809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52466" y="1055884"/>
            <a:ext cx="10866014" cy="825022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6994342"/>
            <a:ext cx="17623155" cy="2658110"/>
          </a:xfrm>
          <a:prstGeom prst="rect">
            <a:avLst/>
          </a:prstGeom>
        </p:spPr>
        <p:txBody>
          <a:bodyPr vert="horz" wrap="square" lIns="0" tIns="3727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35"/>
              </a:spcBef>
            </a:pPr>
            <a:r>
              <a:rPr sz="4450" spc="130" dirty="0">
                <a:solidFill>
                  <a:srgbClr val="D5D5D5"/>
                </a:solidFill>
                <a:latin typeface="Arial MT"/>
                <a:cs typeface="Arial MT"/>
              </a:rPr>
              <a:t>Explanation:</a:t>
            </a:r>
            <a:endParaRPr sz="4450">
              <a:latin typeface="Arial MT"/>
              <a:cs typeface="Arial MT"/>
            </a:endParaRPr>
          </a:p>
          <a:p>
            <a:pPr marL="1394460" marR="5080" indent="-461009">
              <a:lnSpc>
                <a:spcPct val="111300"/>
              </a:lnSpc>
              <a:spcBef>
                <a:spcPts val="1995"/>
              </a:spcBef>
              <a:buChar char="•"/>
              <a:tabLst>
                <a:tab pos="1394460" algn="l"/>
              </a:tabLst>
            </a:pPr>
            <a:r>
              <a:rPr sz="3950" dirty="0">
                <a:solidFill>
                  <a:srgbClr val="FFFFFF"/>
                </a:solidFill>
                <a:latin typeface="Arial MT"/>
                <a:cs typeface="Arial MT"/>
              </a:rPr>
              <a:t>Heavy</a:t>
            </a:r>
            <a:r>
              <a:rPr sz="39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85" dirty="0">
                <a:solidFill>
                  <a:srgbClr val="FFFFFF"/>
                </a:solidFill>
                <a:latin typeface="Arial MT"/>
                <a:cs typeface="Arial MT"/>
              </a:rPr>
              <a:t>payloads</a:t>
            </a:r>
            <a:r>
              <a:rPr sz="39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dirty="0">
                <a:solidFill>
                  <a:srgbClr val="FFFFFF"/>
                </a:solidFill>
                <a:latin typeface="Arial MT"/>
                <a:cs typeface="Arial MT"/>
              </a:rPr>
              <a:t>have</a:t>
            </a:r>
            <a:r>
              <a:rPr sz="39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39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05" dirty="0">
                <a:solidFill>
                  <a:srgbClr val="FFFFFF"/>
                </a:solidFill>
                <a:latin typeface="Arial MT"/>
                <a:cs typeface="Arial MT"/>
              </a:rPr>
              <a:t>negative</a:t>
            </a:r>
            <a:r>
              <a:rPr sz="39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14" dirty="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sz="3950" spc="114" dirty="0">
                <a:solidFill>
                  <a:srgbClr val="FFFFFF"/>
                </a:solidFill>
                <a:latin typeface="Times New Roman"/>
                <a:cs typeface="Times New Roman"/>
              </a:rPr>
              <a:t>f</a:t>
            </a:r>
            <a:r>
              <a:rPr sz="3950" spc="114" dirty="0">
                <a:solidFill>
                  <a:srgbClr val="FFFFFF"/>
                </a:solidFill>
                <a:latin typeface="Arial MT"/>
                <a:cs typeface="Arial MT"/>
              </a:rPr>
              <a:t>luence</a:t>
            </a:r>
            <a:r>
              <a:rPr sz="39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75" dirty="0">
                <a:solidFill>
                  <a:srgbClr val="FFFFFF"/>
                </a:solidFill>
                <a:latin typeface="Arial MT"/>
                <a:cs typeface="Arial MT"/>
              </a:rPr>
              <a:t>on</a:t>
            </a:r>
            <a:r>
              <a:rPr sz="39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-65" dirty="0">
                <a:solidFill>
                  <a:srgbClr val="FFFFFF"/>
                </a:solidFill>
                <a:latin typeface="Arial MT"/>
                <a:cs typeface="Arial MT"/>
              </a:rPr>
              <a:t>GTO</a:t>
            </a:r>
            <a:r>
              <a:rPr sz="39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60" dirty="0">
                <a:solidFill>
                  <a:srgbClr val="FFFFFF"/>
                </a:solidFill>
                <a:latin typeface="Arial MT"/>
                <a:cs typeface="Arial MT"/>
              </a:rPr>
              <a:t>orbits</a:t>
            </a:r>
            <a:r>
              <a:rPr sz="39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10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39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10" dirty="0">
                <a:solidFill>
                  <a:srgbClr val="FFFFFF"/>
                </a:solidFill>
                <a:latin typeface="Arial MT"/>
                <a:cs typeface="Arial MT"/>
              </a:rPr>
              <a:t>positive </a:t>
            </a:r>
            <a:r>
              <a:rPr sz="3950" spc="175" dirty="0">
                <a:solidFill>
                  <a:srgbClr val="FFFFFF"/>
                </a:solidFill>
                <a:latin typeface="Arial MT"/>
                <a:cs typeface="Arial MT"/>
              </a:rPr>
              <a:t>on</a:t>
            </a:r>
            <a:r>
              <a:rPr sz="3950" spc="-1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-65" dirty="0">
                <a:solidFill>
                  <a:srgbClr val="FFFFFF"/>
                </a:solidFill>
                <a:latin typeface="Arial MT"/>
                <a:cs typeface="Arial MT"/>
              </a:rPr>
              <a:t>GTO</a:t>
            </a:r>
            <a:r>
              <a:rPr sz="3950" spc="-1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10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3950" spc="-1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dirty="0">
                <a:solidFill>
                  <a:srgbClr val="FFFFFF"/>
                </a:solidFill>
                <a:latin typeface="Arial MT"/>
                <a:cs typeface="Arial MT"/>
              </a:rPr>
              <a:t>Polar</a:t>
            </a:r>
            <a:r>
              <a:rPr sz="3950" spc="-114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-95" dirty="0">
                <a:solidFill>
                  <a:srgbClr val="FFFFFF"/>
                </a:solidFill>
                <a:latin typeface="Arial MT"/>
                <a:cs typeface="Arial MT"/>
              </a:rPr>
              <a:t>LEO</a:t>
            </a:r>
            <a:r>
              <a:rPr sz="3950" spc="-1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-65" dirty="0">
                <a:solidFill>
                  <a:srgbClr val="FFFFFF"/>
                </a:solidFill>
                <a:latin typeface="Arial MT"/>
                <a:cs typeface="Arial MT"/>
              </a:rPr>
              <a:t>(ISS)</a:t>
            </a:r>
            <a:r>
              <a:rPr sz="3950" spc="-1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25" dirty="0">
                <a:solidFill>
                  <a:srgbClr val="FFFFFF"/>
                </a:solidFill>
                <a:latin typeface="Arial MT"/>
                <a:cs typeface="Arial MT"/>
              </a:rPr>
              <a:t>orbits.</a:t>
            </a:r>
            <a:endParaRPr sz="395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2513012"/>
            <a:ext cx="17800505" cy="3664809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73036" y="1055884"/>
            <a:ext cx="11194967" cy="82502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81222" y="4820451"/>
            <a:ext cx="3373754" cy="704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50" spc="130" dirty="0"/>
              <a:t>Explanation:</a:t>
            </a:r>
            <a:endParaRPr sz="4450"/>
          </a:p>
        </p:txBody>
      </p:sp>
      <p:sp>
        <p:nvSpPr>
          <p:cNvPr id="4" name="object 4"/>
          <p:cNvSpPr txBox="1"/>
          <p:nvPr/>
        </p:nvSpPr>
        <p:spPr>
          <a:xfrm>
            <a:off x="2102660" y="5752150"/>
            <a:ext cx="5111115" cy="20358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73075" marR="689610" indent="-461009">
              <a:lnSpc>
                <a:spcPct val="111300"/>
              </a:lnSpc>
              <a:spcBef>
                <a:spcPts val="100"/>
              </a:spcBef>
              <a:buChar char="•"/>
              <a:tabLst>
                <a:tab pos="473075" algn="l"/>
              </a:tabLst>
            </a:pPr>
            <a:r>
              <a:rPr sz="395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395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65" dirty="0">
                <a:solidFill>
                  <a:srgbClr val="FFFFFF"/>
                </a:solidFill>
                <a:latin typeface="Arial MT"/>
                <a:cs typeface="Arial MT"/>
              </a:rPr>
              <a:t>success</a:t>
            </a:r>
            <a:r>
              <a:rPr sz="395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85" dirty="0">
                <a:solidFill>
                  <a:srgbClr val="FFFFFF"/>
                </a:solidFill>
                <a:latin typeface="Arial MT"/>
                <a:cs typeface="Arial MT"/>
              </a:rPr>
              <a:t>rate </a:t>
            </a:r>
            <a:r>
              <a:rPr sz="3950" spc="110" dirty="0">
                <a:solidFill>
                  <a:srgbClr val="FFFFFF"/>
                </a:solidFill>
                <a:latin typeface="Arial MT"/>
                <a:cs typeface="Arial MT"/>
              </a:rPr>
              <a:t>since</a:t>
            </a:r>
            <a:r>
              <a:rPr sz="3950" spc="-7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dirty="0">
                <a:solidFill>
                  <a:srgbClr val="FFFFFF"/>
                </a:solidFill>
                <a:latin typeface="Arial MT"/>
                <a:cs typeface="Arial MT"/>
              </a:rPr>
              <a:t>2013</a:t>
            </a:r>
            <a:r>
              <a:rPr sz="3950" spc="-7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25" dirty="0">
                <a:solidFill>
                  <a:srgbClr val="FFFFFF"/>
                </a:solidFill>
                <a:latin typeface="Arial MT"/>
                <a:cs typeface="Arial MT"/>
              </a:rPr>
              <a:t>kept</a:t>
            </a:r>
            <a:endParaRPr sz="3950">
              <a:latin typeface="Arial MT"/>
              <a:cs typeface="Arial MT"/>
            </a:endParaRPr>
          </a:p>
          <a:p>
            <a:pPr marL="473075">
              <a:lnSpc>
                <a:spcPct val="100000"/>
              </a:lnSpc>
              <a:spcBef>
                <a:spcPts val="535"/>
              </a:spcBef>
            </a:pPr>
            <a:r>
              <a:rPr sz="3950" spc="105" dirty="0">
                <a:solidFill>
                  <a:srgbClr val="FFFFFF"/>
                </a:solidFill>
                <a:latin typeface="Arial MT"/>
                <a:cs typeface="Arial MT"/>
              </a:rPr>
              <a:t>increasing</a:t>
            </a:r>
            <a:r>
              <a:rPr sz="395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75" dirty="0">
                <a:solidFill>
                  <a:srgbClr val="FFFFFF"/>
                </a:solidFill>
                <a:latin typeface="Arial MT"/>
                <a:cs typeface="Arial MT"/>
              </a:rPr>
              <a:t>till</a:t>
            </a:r>
            <a:r>
              <a:rPr sz="395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20" dirty="0">
                <a:solidFill>
                  <a:srgbClr val="FFFFFF"/>
                </a:solidFill>
                <a:latin typeface="Arial MT"/>
                <a:cs typeface="Arial MT"/>
              </a:rPr>
              <a:t>2020.</a:t>
            </a:r>
            <a:endParaRPr sz="3950"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167290" y="2513012"/>
            <a:ext cx="10680303" cy="7539037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80852" y="4671689"/>
            <a:ext cx="7435919" cy="1036073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82522" y="1055884"/>
            <a:ext cx="8359285" cy="678136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7329411"/>
            <a:ext cx="17699355" cy="1987550"/>
          </a:xfrm>
          <a:prstGeom prst="rect">
            <a:avLst/>
          </a:prstGeom>
        </p:spPr>
        <p:txBody>
          <a:bodyPr vert="horz" wrap="square" lIns="0" tIns="3727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35"/>
              </a:spcBef>
            </a:pPr>
            <a:r>
              <a:rPr sz="4450" spc="130" dirty="0">
                <a:solidFill>
                  <a:srgbClr val="D5D5D5"/>
                </a:solidFill>
                <a:latin typeface="Arial MT"/>
                <a:cs typeface="Arial MT"/>
              </a:rPr>
              <a:t>Explanation:</a:t>
            </a:r>
            <a:endParaRPr sz="4450">
              <a:latin typeface="Arial MT"/>
              <a:cs typeface="Arial MT"/>
            </a:endParaRPr>
          </a:p>
          <a:p>
            <a:pPr marL="1394460" indent="-460375">
              <a:lnSpc>
                <a:spcPct val="100000"/>
              </a:lnSpc>
              <a:spcBef>
                <a:spcPts val="2530"/>
              </a:spcBef>
              <a:buChar char="•"/>
              <a:tabLst>
                <a:tab pos="1394460" algn="l"/>
              </a:tabLst>
            </a:pPr>
            <a:r>
              <a:rPr sz="3950" spc="80" dirty="0">
                <a:solidFill>
                  <a:srgbClr val="FFFFFF"/>
                </a:solidFill>
                <a:latin typeface="Arial MT"/>
                <a:cs typeface="Arial MT"/>
              </a:rPr>
              <a:t>Displaying</a:t>
            </a:r>
            <a:r>
              <a:rPr sz="395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65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395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65" dirty="0">
                <a:solidFill>
                  <a:srgbClr val="FFFFFF"/>
                </a:solidFill>
                <a:latin typeface="Arial MT"/>
                <a:cs typeface="Arial MT"/>
              </a:rPr>
              <a:t>names</a:t>
            </a:r>
            <a:r>
              <a:rPr sz="395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210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395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65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395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35" dirty="0">
                <a:solidFill>
                  <a:srgbClr val="FFFFFF"/>
                </a:solidFill>
                <a:latin typeface="Arial MT"/>
                <a:cs typeface="Arial MT"/>
              </a:rPr>
              <a:t>unique</a:t>
            </a:r>
            <a:r>
              <a:rPr sz="395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35" dirty="0">
                <a:solidFill>
                  <a:srgbClr val="FFFFFF"/>
                </a:solidFill>
                <a:latin typeface="Arial MT"/>
                <a:cs typeface="Arial MT"/>
              </a:rPr>
              <a:t>launch</a:t>
            </a:r>
            <a:r>
              <a:rPr sz="395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60" dirty="0">
                <a:solidFill>
                  <a:srgbClr val="FFFFFF"/>
                </a:solidFill>
                <a:latin typeface="Arial MT"/>
                <a:cs typeface="Arial MT"/>
              </a:rPr>
              <a:t>sites</a:t>
            </a:r>
            <a:r>
              <a:rPr sz="395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35" dirty="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sz="395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65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395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80" dirty="0">
                <a:solidFill>
                  <a:srgbClr val="FFFFFF"/>
                </a:solidFill>
                <a:latin typeface="Arial MT"/>
                <a:cs typeface="Arial MT"/>
              </a:rPr>
              <a:t>space</a:t>
            </a:r>
            <a:r>
              <a:rPr sz="395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80" dirty="0">
                <a:solidFill>
                  <a:srgbClr val="FFFFFF"/>
                </a:solidFill>
                <a:latin typeface="Arial MT"/>
                <a:cs typeface="Arial MT"/>
              </a:rPr>
              <a:t>mission.</a:t>
            </a:r>
            <a:endParaRPr sz="395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2513012"/>
            <a:ext cx="17800505" cy="3769518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92917" y="1055884"/>
            <a:ext cx="14289240" cy="838215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8376302"/>
            <a:ext cx="17158335" cy="1987550"/>
          </a:xfrm>
          <a:prstGeom prst="rect">
            <a:avLst/>
          </a:prstGeom>
        </p:spPr>
        <p:txBody>
          <a:bodyPr vert="horz" wrap="square" lIns="0" tIns="3727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35"/>
              </a:spcBef>
            </a:pPr>
            <a:r>
              <a:rPr sz="4450" spc="130" dirty="0">
                <a:solidFill>
                  <a:srgbClr val="D5D5D5"/>
                </a:solidFill>
                <a:latin typeface="Arial MT"/>
                <a:cs typeface="Arial MT"/>
              </a:rPr>
              <a:t>Explanation:</a:t>
            </a:r>
            <a:endParaRPr sz="4450">
              <a:latin typeface="Arial MT"/>
              <a:cs typeface="Arial MT"/>
            </a:endParaRPr>
          </a:p>
          <a:p>
            <a:pPr marL="1394460" indent="-460375">
              <a:lnSpc>
                <a:spcPct val="100000"/>
              </a:lnSpc>
              <a:spcBef>
                <a:spcPts val="2530"/>
              </a:spcBef>
              <a:buChar char="•"/>
              <a:tabLst>
                <a:tab pos="1394460" algn="l"/>
              </a:tabLst>
            </a:pPr>
            <a:r>
              <a:rPr sz="3950" spc="80" dirty="0">
                <a:solidFill>
                  <a:srgbClr val="FFFFFF"/>
                </a:solidFill>
                <a:latin typeface="Arial MT"/>
                <a:cs typeface="Arial MT"/>
              </a:rPr>
              <a:t>Displaying</a:t>
            </a:r>
            <a:r>
              <a:rPr sz="395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10" dirty="0">
                <a:solidFill>
                  <a:srgbClr val="FFFFFF"/>
                </a:solidFill>
                <a:latin typeface="Arial MT"/>
                <a:cs typeface="Arial MT"/>
              </a:rPr>
              <a:t>5</a:t>
            </a:r>
            <a:r>
              <a:rPr sz="395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25" dirty="0">
                <a:solidFill>
                  <a:srgbClr val="FFFFFF"/>
                </a:solidFill>
                <a:latin typeface="Arial MT"/>
                <a:cs typeface="Arial MT"/>
              </a:rPr>
              <a:t>records</a:t>
            </a:r>
            <a:r>
              <a:rPr sz="395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14" dirty="0">
                <a:solidFill>
                  <a:srgbClr val="FFFFFF"/>
                </a:solidFill>
                <a:latin typeface="Arial MT"/>
                <a:cs typeface="Arial MT"/>
              </a:rPr>
              <a:t>where</a:t>
            </a:r>
            <a:r>
              <a:rPr sz="395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35" dirty="0">
                <a:solidFill>
                  <a:srgbClr val="FFFFFF"/>
                </a:solidFill>
                <a:latin typeface="Arial MT"/>
                <a:cs typeface="Arial MT"/>
              </a:rPr>
              <a:t>launch</a:t>
            </a:r>
            <a:r>
              <a:rPr sz="395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60" dirty="0">
                <a:solidFill>
                  <a:srgbClr val="FFFFFF"/>
                </a:solidFill>
                <a:latin typeface="Arial MT"/>
                <a:cs typeface="Arial MT"/>
              </a:rPr>
              <a:t>sites</a:t>
            </a:r>
            <a:r>
              <a:rPr sz="395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70" dirty="0">
                <a:solidFill>
                  <a:srgbClr val="FFFFFF"/>
                </a:solidFill>
                <a:latin typeface="Arial MT"/>
                <a:cs typeface="Arial MT"/>
              </a:rPr>
              <a:t>begin</a:t>
            </a:r>
            <a:r>
              <a:rPr sz="395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210" dirty="0">
                <a:solidFill>
                  <a:srgbClr val="FFFFFF"/>
                </a:solidFill>
                <a:latin typeface="Arial MT"/>
                <a:cs typeface="Arial MT"/>
              </a:rPr>
              <a:t>with</a:t>
            </a:r>
            <a:r>
              <a:rPr sz="395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65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395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60" dirty="0">
                <a:solidFill>
                  <a:srgbClr val="FFFFFF"/>
                </a:solidFill>
                <a:latin typeface="Arial MT"/>
                <a:cs typeface="Arial MT"/>
              </a:rPr>
              <a:t>string</a:t>
            </a:r>
            <a:r>
              <a:rPr sz="395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-20" dirty="0">
                <a:solidFill>
                  <a:srgbClr val="FFFFFF"/>
                </a:solidFill>
                <a:latin typeface="Arial MT"/>
                <a:cs typeface="Arial MT"/>
              </a:rPr>
              <a:t>'CCA'.</a:t>
            </a:r>
            <a:endParaRPr sz="395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2513012"/>
            <a:ext cx="17800505" cy="5754292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87997" y="1055884"/>
            <a:ext cx="7550974" cy="825022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6994342"/>
            <a:ext cx="17004030" cy="2658110"/>
          </a:xfrm>
          <a:prstGeom prst="rect">
            <a:avLst/>
          </a:prstGeom>
        </p:spPr>
        <p:txBody>
          <a:bodyPr vert="horz" wrap="square" lIns="0" tIns="3727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35"/>
              </a:spcBef>
            </a:pPr>
            <a:r>
              <a:rPr sz="4450" spc="130" dirty="0">
                <a:solidFill>
                  <a:srgbClr val="D5D5D5"/>
                </a:solidFill>
                <a:latin typeface="Arial MT"/>
                <a:cs typeface="Arial MT"/>
              </a:rPr>
              <a:t>Explanation:</a:t>
            </a:r>
            <a:endParaRPr sz="4450">
              <a:latin typeface="Arial MT"/>
              <a:cs typeface="Arial MT"/>
            </a:endParaRPr>
          </a:p>
          <a:p>
            <a:pPr marL="1394460" marR="5080" indent="-461009">
              <a:lnSpc>
                <a:spcPct val="111300"/>
              </a:lnSpc>
              <a:spcBef>
                <a:spcPts val="1995"/>
              </a:spcBef>
              <a:buChar char="•"/>
              <a:tabLst>
                <a:tab pos="1394460" algn="l"/>
              </a:tabLst>
            </a:pPr>
            <a:r>
              <a:rPr sz="3950" spc="80" dirty="0">
                <a:solidFill>
                  <a:srgbClr val="FFFFFF"/>
                </a:solidFill>
                <a:latin typeface="Arial MT"/>
                <a:cs typeface="Arial MT"/>
              </a:rPr>
              <a:t>Displaying</a:t>
            </a:r>
            <a:r>
              <a:rPr sz="39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65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39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70" dirty="0">
                <a:solidFill>
                  <a:srgbClr val="FFFFFF"/>
                </a:solidFill>
                <a:latin typeface="Arial MT"/>
                <a:cs typeface="Arial MT"/>
              </a:rPr>
              <a:t>total</a:t>
            </a:r>
            <a:r>
              <a:rPr sz="39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10" dirty="0">
                <a:solidFill>
                  <a:srgbClr val="FFFFFF"/>
                </a:solidFill>
                <a:latin typeface="Arial MT"/>
                <a:cs typeface="Arial MT"/>
              </a:rPr>
              <a:t>payload</a:t>
            </a:r>
            <a:r>
              <a:rPr sz="39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dirty="0">
                <a:solidFill>
                  <a:srgbClr val="FFFFFF"/>
                </a:solidFill>
                <a:latin typeface="Arial MT"/>
                <a:cs typeface="Arial MT"/>
              </a:rPr>
              <a:t>mass</a:t>
            </a:r>
            <a:r>
              <a:rPr sz="39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35" dirty="0">
                <a:solidFill>
                  <a:srgbClr val="FFFFFF"/>
                </a:solidFill>
                <a:latin typeface="Arial MT"/>
                <a:cs typeface="Arial MT"/>
              </a:rPr>
              <a:t>carried</a:t>
            </a:r>
            <a:r>
              <a:rPr sz="39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70" dirty="0">
                <a:solidFill>
                  <a:srgbClr val="FFFFFF"/>
                </a:solidFill>
                <a:latin typeface="Arial MT"/>
                <a:cs typeface="Arial MT"/>
              </a:rPr>
              <a:t>by</a:t>
            </a:r>
            <a:r>
              <a:rPr sz="39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14" dirty="0">
                <a:solidFill>
                  <a:srgbClr val="FFFFFF"/>
                </a:solidFill>
                <a:latin typeface="Arial MT"/>
                <a:cs typeface="Arial MT"/>
              </a:rPr>
              <a:t>boosters</a:t>
            </a:r>
            <a:r>
              <a:rPr sz="39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40" dirty="0">
                <a:solidFill>
                  <a:srgbClr val="FFFFFF"/>
                </a:solidFill>
                <a:latin typeface="Arial MT"/>
                <a:cs typeface="Arial MT"/>
              </a:rPr>
              <a:t>launched</a:t>
            </a:r>
            <a:r>
              <a:rPr sz="39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45" dirty="0">
                <a:solidFill>
                  <a:srgbClr val="FFFFFF"/>
                </a:solidFill>
                <a:latin typeface="Arial MT"/>
                <a:cs typeface="Arial MT"/>
              </a:rPr>
              <a:t>by </a:t>
            </a:r>
            <a:r>
              <a:rPr sz="3950" spc="-25" dirty="0">
                <a:solidFill>
                  <a:srgbClr val="FFFFFF"/>
                </a:solidFill>
                <a:latin typeface="Arial MT"/>
                <a:cs typeface="Arial MT"/>
              </a:rPr>
              <a:t>NASA</a:t>
            </a:r>
            <a:r>
              <a:rPr sz="3950" spc="-2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-10" dirty="0">
                <a:solidFill>
                  <a:srgbClr val="FFFFFF"/>
                </a:solidFill>
                <a:latin typeface="Arial MT"/>
                <a:cs typeface="Arial MT"/>
              </a:rPr>
              <a:t>(CRS).</a:t>
            </a:r>
            <a:endParaRPr sz="395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2513012"/>
            <a:ext cx="17800505" cy="2621398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69563" y="1055883"/>
            <a:ext cx="12728910" cy="838215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7329411"/>
            <a:ext cx="17236440" cy="1987550"/>
          </a:xfrm>
          <a:prstGeom prst="rect">
            <a:avLst/>
          </a:prstGeom>
        </p:spPr>
        <p:txBody>
          <a:bodyPr vert="horz" wrap="square" lIns="0" tIns="3727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35"/>
              </a:spcBef>
            </a:pPr>
            <a:r>
              <a:rPr sz="4450" spc="130" dirty="0">
                <a:solidFill>
                  <a:srgbClr val="D5D5D5"/>
                </a:solidFill>
                <a:latin typeface="Arial MT"/>
                <a:cs typeface="Arial MT"/>
              </a:rPr>
              <a:t>Explanation:</a:t>
            </a:r>
            <a:endParaRPr sz="4450">
              <a:latin typeface="Arial MT"/>
              <a:cs typeface="Arial MT"/>
            </a:endParaRPr>
          </a:p>
          <a:p>
            <a:pPr marL="1394460" indent="-460375">
              <a:lnSpc>
                <a:spcPct val="100000"/>
              </a:lnSpc>
              <a:spcBef>
                <a:spcPts val="2530"/>
              </a:spcBef>
              <a:buChar char="•"/>
              <a:tabLst>
                <a:tab pos="1394460" algn="l"/>
              </a:tabLst>
            </a:pPr>
            <a:r>
              <a:rPr sz="3950" spc="80" dirty="0">
                <a:solidFill>
                  <a:srgbClr val="FFFFFF"/>
                </a:solidFill>
                <a:latin typeface="Arial MT"/>
                <a:cs typeface="Arial MT"/>
              </a:rPr>
              <a:t>Displaying</a:t>
            </a:r>
            <a:r>
              <a:rPr sz="395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55" dirty="0">
                <a:solidFill>
                  <a:srgbClr val="FFFFFF"/>
                </a:solidFill>
                <a:latin typeface="Arial MT"/>
                <a:cs typeface="Arial MT"/>
              </a:rPr>
              <a:t>average</a:t>
            </a:r>
            <a:r>
              <a:rPr sz="39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10" dirty="0">
                <a:solidFill>
                  <a:srgbClr val="FFFFFF"/>
                </a:solidFill>
                <a:latin typeface="Arial MT"/>
                <a:cs typeface="Arial MT"/>
              </a:rPr>
              <a:t>payload</a:t>
            </a:r>
            <a:r>
              <a:rPr sz="39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dirty="0">
                <a:solidFill>
                  <a:srgbClr val="FFFFFF"/>
                </a:solidFill>
                <a:latin typeface="Arial MT"/>
                <a:cs typeface="Arial MT"/>
              </a:rPr>
              <a:t>mass</a:t>
            </a:r>
            <a:r>
              <a:rPr sz="395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35" dirty="0">
                <a:solidFill>
                  <a:srgbClr val="FFFFFF"/>
                </a:solidFill>
                <a:latin typeface="Arial MT"/>
                <a:cs typeface="Arial MT"/>
              </a:rPr>
              <a:t>carried</a:t>
            </a:r>
            <a:r>
              <a:rPr sz="39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70" dirty="0">
                <a:solidFill>
                  <a:srgbClr val="FFFFFF"/>
                </a:solidFill>
                <a:latin typeface="Arial MT"/>
                <a:cs typeface="Arial MT"/>
              </a:rPr>
              <a:t>by</a:t>
            </a:r>
            <a:r>
              <a:rPr sz="39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50" dirty="0">
                <a:solidFill>
                  <a:srgbClr val="FFFFFF"/>
                </a:solidFill>
                <a:latin typeface="Arial MT"/>
                <a:cs typeface="Arial MT"/>
              </a:rPr>
              <a:t>booster</a:t>
            </a:r>
            <a:r>
              <a:rPr sz="395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90" dirty="0">
                <a:solidFill>
                  <a:srgbClr val="FFFFFF"/>
                </a:solidFill>
                <a:latin typeface="Arial MT"/>
                <a:cs typeface="Arial MT"/>
              </a:rPr>
              <a:t>version</a:t>
            </a:r>
            <a:r>
              <a:rPr sz="39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dirty="0">
                <a:solidFill>
                  <a:srgbClr val="FFFFFF"/>
                </a:solidFill>
                <a:latin typeface="Arial MT"/>
                <a:cs typeface="Arial MT"/>
              </a:rPr>
              <a:t>F9</a:t>
            </a:r>
            <a:r>
              <a:rPr sz="39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-320" dirty="0">
                <a:solidFill>
                  <a:srgbClr val="FFFFFF"/>
                </a:solidFill>
                <a:latin typeface="Arial MT"/>
                <a:cs typeface="Arial MT"/>
              </a:rPr>
              <a:t>v1.1.</a:t>
            </a:r>
            <a:endParaRPr sz="395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2513012"/>
            <a:ext cx="17800505" cy="2617721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20183" y="1050607"/>
            <a:ext cx="14330578" cy="843492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6994342"/>
            <a:ext cx="17566640" cy="2658110"/>
          </a:xfrm>
          <a:prstGeom prst="rect">
            <a:avLst/>
          </a:prstGeom>
        </p:spPr>
        <p:txBody>
          <a:bodyPr vert="horz" wrap="square" lIns="0" tIns="3727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35"/>
              </a:spcBef>
            </a:pPr>
            <a:r>
              <a:rPr sz="4450" spc="130" dirty="0">
                <a:solidFill>
                  <a:srgbClr val="D5D5D5"/>
                </a:solidFill>
                <a:latin typeface="Arial MT"/>
                <a:cs typeface="Arial MT"/>
              </a:rPr>
              <a:t>Explanation:</a:t>
            </a:r>
            <a:endParaRPr sz="4450">
              <a:latin typeface="Arial MT"/>
              <a:cs typeface="Arial MT"/>
            </a:endParaRPr>
          </a:p>
          <a:p>
            <a:pPr marL="1394460" marR="5080" indent="-461009">
              <a:lnSpc>
                <a:spcPct val="111300"/>
              </a:lnSpc>
              <a:spcBef>
                <a:spcPts val="1995"/>
              </a:spcBef>
              <a:buChar char="•"/>
              <a:tabLst>
                <a:tab pos="1394460" algn="l"/>
              </a:tabLst>
            </a:pPr>
            <a:r>
              <a:rPr sz="3950" spc="110" dirty="0">
                <a:solidFill>
                  <a:srgbClr val="FFFFFF"/>
                </a:solidFill>
                <a:latin typeface="Arial MT"/>
                <a:cs typeface="Arial MT"/>
              </a:rPr>
              <a:t>Listing</a:t>
            </a:r>
            <a:r>
              <a:rPr sz="395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65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395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30" dirty="0">
                <a:solidFill>
                  <a:srgbClr val="FFFFFF"/>
                </a:solidFill>
                <a:latin typeface="Arial MT"/>
                <a:cs typeface="Arial MT"/>
              </a:rPr>
              <a:t>date</a:t>
            </a:r>
            <a:r>
              <a:rPr sz="395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65" dirty="0">
                <a:solidFill>
                  <a:srgbClr val="FFFFFF"/>
                </a:solidFill>
                <a:latin typeface="Arial MT"/>
                <a:cs typeface="Arial MT"/>
              </a:rPr>
              <a:t>when</a:t>
            </a:r>
            <a:r>
              <a:rPr sz="395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65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395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95" dirty="0">
                <a:solidFill>
                  <a:srgbClr val="FFFFFF"/>
                </a:solidFill>
                <a:latin typeface="Times New Roman"/>
                <a:cs typeface="Times New Roman"/>
              </a:rPr>
              <a:t>f</a:t>
            </a:r>
            <a:r>
              <a:rPr sz="3950" spc="95" dirty="0">
                <a:solidFill>
                  <a:srgbClr val="FFFFFF"/>
                </a:solidFill>
                <a:latin typeface="Arial MT"/>
                <a:cs typeface="Arial MT"/>
              </a:rPr>
              <a:t>irst</a:t>
            </a:r>
            <a:r>
              <a:rPr sz="395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00" dirty="0">
                <a:solidFill>
                  <a:srgbClr val="FFFFFF"/>
                </a:solidFill>
                <a:latin typeface="Arial MT"/>
                <a:cs typeface="Arial MT"/>
              </a:rPr>
              <a:t>successful</a:t>
            </a:r>
            <a:r>
              <a:rPr sz="395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45" dirty="0">
                <a:solidFill>
                  <a:srgbClr val="FFFFFF"/>
                </a:solidFill>
                <a:latin typeface="Arial MT"/>
                <a:cs typeface="Arial MT"/>
              </a:rPr>
              <a:t>landing</a:t>
            </a:r>
            <a:r>
              <a:rPr sz="395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90" dirty="0">
                <a:solidFill>
                  <a:srgbClr val="FFFFFF"/>
                </a:solidFill>
                <a:latin typeface="Arial MT"/>
                <a:cs typeface="Arial MT"/>
              </a:rPr>
              <a:t>outcome</a:t>
            </a:r>
            <a:r>
              <a:rPr sz="395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35" dirty="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sz="395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70" dirty="0">
                <a:solidFill>
                  <a:srgbClr val="FFFFFF"/>
                </a:solidFill>
                <a:latin typeface="Arial MT"/>
                <a:cs typeface="Arial MT"/>
              </a:rPr>
              <a:t>ground </a:t>
            </a:r>
            <a:r>
              <a:rPr sz="3950" spc="150" dirty="0">
                <a:solidFill>
                  <a:srgbClr val="FFFFFF"/>
                </a:solidFill>
                <a:latin typeface="Arial MT"/>
                <a:cs typeface="Arial MT"/>
              </a:rPr>
              <a:t>pad</a:t>
            </a:r>
            <a:r>
              <a:rPr sz="395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dirty="0">
                <a:solidFill>
                  <a:srgbClr val="FFFFFF"/>
                </a:solidFill>
                <a:latin typeface="Arial MT"/>
                <a:cs typeface="Arial MT"/>
              </a:rPr>
              <a:t>was</a:t>
            </a:r>
            <a:r>
              <a:rPr sz="395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85" dirty="0">
                <a:solidFill>
                  <a:srgbClr val="FFFFFF"/>
                </a:solidFill>
                <a:latin typeface="Arial MT"/>
                <a:cs typeface="Arial MT"/>
              </a:rPr>
              <a:t>achieved.</a:t>
            </a:r>
            <a:endParaRPr sz="395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2513012"/>
            <a:ext cx="17800505" cy="261772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35834" y="1031507"/>
            <a:ext cx="7914230" cy="81798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04139" y="2571952"/>
            <a:ext cx="5335905" cy="5073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150" spc="130" dirty="0"/>
              <a:t>Summary</a:t>
            </a:r>
            <a:r>
              <a:rPr sz="3150" spc="-110" dirty="0"/>
              <a:t> </a:t>
            </a:r>
            <a:r>
              <a:rPr sz="3150" spc="220" dirty="0"/>
              <a:t>of</a:t>
            </a:r>
            <a:r>
              <a:rPr sz="3150" spc="-110" dirty="0"/>
              <a:t> </a:t>
            </a:r>
            <a:r>
              <a:rPr sz="3150" spc="145" dirty="0"/>
              <a:t>methodologies</a:t>
            </a:r>
            <a:endParaRPr sz="3150"/>
          </a:p>
        </p:txBody>
      </p:sp>
      <p:sp>
        <p:nvSpPr>
          <p:cNvPr id="4" name="object 4"/>
          <p:cNvSpPr txBox="1"/>
          <p:nvPr/>
        </p:nvSpPr>
        <p:spPr>
          <a:xfrm>
            <a:off x="8404139" y="3055035"/>
            <a:ext cx="9167495" cy="7464425"/>
          </a:xfrm>
          <a:prstGeom prst="rect">
            <a:avLst/>
          </a:prstGeom>
        </p:spPr>
        <p:txBody>
          <a:bodyPr vert="horz" wrap="square" lIns="0" tIns="224790" rIns="0" bIns="0" rtlCol="0">
            <a:spAutoFit/>
          </a:bodyPr>
          <a:lstStyle/>
          <a:p>
            <a:pPr marL="1074420" indent="-307975">
              <a:lnSpc>
                <a:spcPct val="100000"/>
              </a:lnSpc>
              <a:spcBef>
                <a:spcPts val="1770"/>
              </a:spcBef>
              <a:buChar char="-"/>
              <a:tabLst>
                <a:tab pos="1074420" algn="l"/>
              </a:tabLst>
            </a:pP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Data</a:t>
            </a:r>
            <a:r>
              <a:rPr sz="280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spc="114" dirty="0">
                <a:solidFill>
                  <a:srgbClr val="FFFFFF"/>
                </a:solidFill>
                <a:latin typeface="Arial MT"/>
                <a:cs typeface="Arial MT"/>
              </a:rPr>
              <a:t>collection</a:t>
            </a:r>
            <a:endParaRPr sz="2800">
              <a:latin typeface="Arial MT"/>
              <a:cs typeface="Arial MT"/>
            </a:endParaRPr>
          </a:p>
          <a:p>
            <a:pPr marL="1074420" indent="-307975">
              <a:lnSpc>
                <a:spcPct val="100000"/>
              </a:lnSpc>
              <a:spcBef>
                <a:spcPts val="1670"/>
              </a:spcBef>
              <a:buChar char="-"/>
              <a:tabLst>
                <a:tab pos="1074420" algn="l"/>
              </a:tabLst>
            </a:pP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Data</a:t>
            </a:r>
            <a:r>
              <a:rPr sz="280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spc="100" dirty="0">
                <a:solidFill>
                  <a:srgbClr val="FFFFFF"/>
                </a:solidFill>
                <a:latin typeface="Arial MT"/>
                <a:cs typeface="Arial MT"/>
              </a:rPr>
              <a:t>wrangling</a:t>
            </a:r>
            <a:endParaRPr sz="2800">
              <a:latin typeface="Arial MT"/>
              <a:cs typeface="Arial MT"/>
            </a:endParaRPr>
          </a:p>
          <a:p>
            <a:pPr marL="1074420" indent="-307975">
              <a:lnSpc>
                <a:spcPct val="100000"/>
              </a:lnSpc>
              <a:spcBef>
                <a:spcPts val="1675"/>
              </a:spcBef>
              <a:buChar char="-"/>
              <a:tabLst>
                <a:tab pos="1074420" algn="l"/>
              </a:tabLst>
            </a:pPr>
            <a:r>
              <a:rPr sz="2800" spc="70" dirty="0">
                <a:solidFill>
                  <a:srgbClr val="FFFFFF"/>
                </a:solidFill>
                <a:latin typeface="Arial MT"/>
                <a:cs typeface="Arial MT"/>
              </a:rPr>
              <a:t>Exploratory</a:t>
            </a:r>
            <a:r>
              <a:rPr sz="2800" spc="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Data</a:t>
            </a:r>
            <a:r>
              <a:rPr sz="2800" spc="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Analysis</a:t>
            </a:r>
            <a:r>
              <a:rPr sz="2800" spc="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spc="145" dirty="0">
                <a:solidFill>
                  <a:srgbClr val="FFFFFF"/>
                </a:solidFill>
                <a:latin typeface="Arial MT"/>
                <a:cs typeface="Arial MT"/>
              </a:rPr>
              <a:t>with</a:t>
            </a:r>
            <a:r>
              <a:rPr sz="2800" spc="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Data</a:t>
            </a:r>
            <a:r>
              <a:rPr sz="2800" spc="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spc="40" dirty="0">
                <a:solidFill>
                  <a:srgbClr val="FFFFFF"/>
                </a:solidFill>
                <a:latin typeface="Arial MT"/>
                <a:cs typeface="Arial MT"/>
              </a:rPr>
              <a:t>Visualization</a:t>
            </a:r>
            <a:endParaRPr sz="2800">
              <a:latin typeface="Arial MT"/>
              <a:cs typeface="Arial MT"/>
            </a:endParaRPr>
          </a:p>
          <a:p>
            <a:pPr marL="1074420" indent="-307975">
              <a:lnSpc>
                <a:spcPct val="100000"/>
              </a:lnSpc>
              <a:spcBef>
                <a:spcPts val="1670"/>
              </a:spcBef>
              <a:buChar char="-"/>
              <a:tabLst>
                <a:tab pos="1074420" algn="l"/>
              </a:tabLst>
            </a:pPr>
            <a:r>
              <a:rPr sz="2800" spc="70" dirty="0">
                <a:solidFill>
                  <a:srgbClr val="FFFFFF"/>
                </a:solidFill>
                <a:latin typeface="Arial MT"/>
                <a:cs typeface="Arial MT"/>
              </a:rPr>
              <a:t>Exploratory</a:t>
            </a:r>
            <a:r>
              <a:rPr sz="2800" spc="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Data</a:t>
            </a:r>
            <a:r>
              <a:rPr sz="2800" spc="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Analysis</a:t>
            </a:r>
            <a:r>
              <a:rPr sz="2800" spc="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spc="145" dirty="0">
                <a:solidFill>
                  <a:srgbClr val="FFFFFF"/>
                </a:solidFill>
                <a:latin typeface="Arial MT"/>
                <a:cs typeface="Arial MT"/>
              </a:rPr>
              <a:t>with</a:t>
            </a:r>
            <a:r>
              <a:rPr sz="2800" spc="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spc="-25" dirty="0">
                <a:solidFill>
                  <a:srgbClr val="FFFFFF"/>
                </a:solidFill>
                <a:latin typeface="Arial MT"/>
                <a:cs typeface="Arial MT"/>
              </a:rPr>
              <a:t>SQL</a:t>
            </a:r>
            <a:endParaRPr sz="2800">
              <a:latin typeface="Arial MT"/>
              <a:cs typeface="Arial MT"/>
            </a:endParaRPr>
          </a:p>
          <a:p>
            <a:pPr marL="1074420" indent="-307975">
              <a:lnSpc>
                <a:spcPct val="100000"/>
              </a:lnSpc>
              <a:spcBef>
                <a:spcPts val="1675"/>
              </a:spcBef>
              <a:buChar char="-"/>
              <a:tabLst>
                <a:tab pos="1074420" algn="l"/>
              </a:tabLst>
            </a:pPr>
            <a:r>
              <a:rPr sz="2800" spc="85" dirty="0">
                <a:solidFill>
                  <a:srgbClr val="FFFFFF"/>
                </a:solidFill>
                <a:latin typeface="Arial MT"/>
                <a:cs typeface="Arial MT"/>
              </a:rPr>
              <a:t>Building</a:t>
            </a:r>
            <a:r>
              <a:rPr sz="28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an</a:t>
            </a:r>
            <a:r>
              <a:rPr sz="28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spc="90" dirty="0">
                <a:solidFill>
                  <a:srgbClr val="FFFFFF"/>
                </a:solidFill>
                <a:latin typeface="Arial MT"/>
                <a:cs typeface="Arial MT"/>
              </a:rPr>
              <a:t>interactive</a:t>
            </a: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spc="105" dirty="0">
                <a:solidFill>
                  <a:srgbClr val="FFFFFF"/>
                </a:solidFill>
                <a:latin typeface="Arial MT"/>
                <a:cs typeface="Arial MT"/>
              </a:rPr>
              <a:t>map</a:t>
            </a:r>
            <a:r>
              <a:rPr sz="28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spc="145" dirty="0">
                <a:solidFill>
                  <a:srgbClr val="FFFFFF"/>
                </a:solidFill>
                <a:latin typeface="Arial MT"/>
                <a:cs typeface="Arial MT"/>
              </a:rPr>
              <a:t>with</a:t>
            </a:r>
            <a:r>
              <a:rPr sz="28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spc="45" dirty="0">
                <a:solidFill>
                  <a:srgbClr val="FFFFFF"/>
                </a:solidFill>
                <a:latin typeface="Arial MT"/>
                <a:cs typeface="Arial MT"/>
              </a:rPr>
              <a:t>Folium</a:t>
            </a:r>
            <a:endParaRPr sz="2800">
              <a:latin typeface="Arial MT"/>
              <a:cs typeface="Arial MT"/>
            </a:endParaRPr>
          </a:p>
          <a:p>
            <a:pPr marL="1074420" indent="-307975">
              <a:lnSpc>
                <a:spcPct val="100000"/>
              </a:lnSpc>
              <a:spcBef>
                <a:spcPts val="1670"/>
              </a:spcBef>
              <a:buChar char="-"/>
              <a:tabLst>
                <a:tab pos="1074420" algn="l"/>
              </a:tabLst>
            </a:pPr>
            <a:r>
              <a:rPr sz="2800" spc="85" dirty="0">
                <a:solidFill>
                  <a:srgbClr val="FFFFFF"/>
                </a:solidFill>
                <a:latin typeface="Arial MT"/>
                <a:cs typeface="Arial MT"/>
              </a:rPr>
              <a:t>Building</a:t>
            </a:r>
            <a:r>
              <a:rPr sz="2800" spc="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2800" spc="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Dashboard</a:t>
            </a:r>
            <a:r>
              <a:rPr sz="2800" spc="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spc="145" dirty="0">
                <a:solidFill>
                  <a:srgbClr val="FFFFFF"/>
                </a:solidFill>
                <a:latin typeface="Arial MT"/>
                <a:cs typeface="Arial MT"/>
              </a:rPr>
              <a:t>with</a:t>
            </a:r>
            <a:r>
              <a:rPr sz="2800" spc="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spc="55" dirty="0">
                <a:solidFill>
                  <a:srgbClr val="FFFFFF"/>
                </a:solidFill>
                <a:latin typeface="Arial MT"/>
                <a:cs typeface="Arial MT"/>
              </a:rPr>
              <a:t>Plotly</a:t>
            </a:r>
            <a:r>
              <a:rPr sz="2800" spc="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spc="-20" dirty="0">
                <a:solidFill>
                  <a:srgbClr val="FFFFFF"/>
                </a:solidFill>
                <a:latin typeface="Arial MT"/>
                <a:cs typeface="Arial MT"/>
              </a:rPr>
              <a:t>Dash</a:t>
            </a:r>
            <a:endParaRPr sz="2800">
              <a:latin typeface="Arial MT"/>
              <a:cs typeface="Arial MT"/>
            </a:endParaRPr>
          </a:p>
          <a:p>
            <a:pPr marL="1074420" indent="-307975">
              <a:lnSpc>
                <a:spcPct val="100000"/>
              </a:lnSpc>
              <a:spcBef>
                <a:spcPts val="1675"/>
              </a:spcBef>
              <a:buChar char="-"/>
              <a:tabLst>
                <a:tab pos="1074420" algn="l"/>
              </a:tabLst>
            </a:pPr>
            <a:r>
              <a:rPr sz="2800" spc="70" dirty="0">
                <a:solidFill>
                  <a:srgbClr val="FFFFFF"/>
                </a:solidFill>
                <a:latin typeface="Arial MT"/>
                <a:cs typeface="Arial MT"/>
              </a:rPr>
              <a:t>Predictive</a:t>
            </a:r>
            <a:r>
              <a:rPr sz="2800" spc="8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analysis</a:t>
            </a:r>
            <a:r>
              <a:rPr sz="2800" spc="8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Arial MT"/>
                <a:cs typeface="Arial MT"/>
              </a:rPr>
              <a:t>(Classi</a:t>
            </a:r>
            <a:r>
              <a:rPr sz="2800" spc="-10" dirty="0">
                <a:solidFill>
                  <a:srgbClr val="FFFFFF"/>
                </a:solidFill>
                <a:latin typeface="Times New Roman"/>
                <a:cs typeface="Times New Roman"/>
              </a:rPr>
              <a:t>f</a:t>
            </a:r>
            <a:r>
              <a:rPr sz="2800" spc="-10" dirty="0">
                <a:solidFill>
                  <a:srgbClr val="FFFFFF"/>
                </a:solidFill>
                <a:latin typeface="Arial MT"/>
                <a:cs typeface="Arial MT"/>
              </a:rPr>
              <a:t>ication)</a:t>
            </a:r>
            <a:endParaRPr sz="2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235"/>
              </a:spcBef>
              <a:buClr>
                <a:srgbClr val="FFFFFF"/>
              </a:buClr>
              <a:buFont typeface="Arial MT"/>
              <a:buChar char="-"/>
            </a:pPr>
            <a:endParaRPr sz="28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3150" spc="130" dirty="0">
                <a:solidFill>
                  <a:srgbClr val="D5D5D5"/>
                </a:solidFill>
                <a:latin typeface="Arial MT"/>
                <a:cs typeface="Arial MT"/>
              </a:rPr>
              <a:t>Summary</a:t>
            </a:r>
            <a:r>
              <a:rPr sz="3150" spc="-114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220" dirty="0">
                <a:solidFill>
                  <a:srgbClr val="D5D5D5"/>
                </a:solidFill>
                <a:latin typeface="Arial MT"/>
                <a:cs typeface="Arial MT"/>
              </a:rPr>
              <a:t>of</a:t>
            </a:r>
            <a:r>
              <a:rPr sz="3150" spc="-114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105" dirty="0">
                <a:solidFill>
                  <a:srgbClr val="D5D5D5"/>
                </a:solidFill>
                <a:latin typeface="Arial MT"/>
                <a:cs typeface="Arial MT"/>
              </a:rPr>
              <a:t>all</a:t>
            </a:r>
            <a:r>
              <a:rPr sz="3150" spc="-114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105" dirty="0">
                <a:solidFill>
                  <a:srgbClr val="D5D5D5"/>
                </a:solidFill>
                <a:latin typeface="Arial MT"/>
                <a:cs typeface="Arial MT"/>
              </a:rPr>
              <a:t>results</a:t>
            </a:r>
            <a:endParaRPr sz="3150">
              <a:latin typeface="Arial MT"/>
              <a:cs typeface="Arial MT"/>
            </a:endParaRPr>
          </a:p>
          <a:p>
            <a:pPr marL="1074420" indent="-307975">
              <a:lnSpc>
                <a:spcPct val="100000"/>
              </a:lnSpc>
              <a:spcBef>
                <a:spcPts val="1685"/>
              </a:spcBef>
              <a:buChar char="-"/>
              <a:tabLst>
                <a:tab pos="1074420" algn="l"/>
              </a:tabLst>
            </a:pPr>
            <a:r>
              <a:rPr sz="2800" spc="70" dirty="0">
                <a:solidFill>
                  <a:srgbClr val="FFFFFF"/>
                </a:solidFill>
                <a:latin typeface="Arial MT"/>
                <a:cs typeface="Arial MT"/>
              </a:rPr>
              <a:t>Exploratory</a:t>
            </a:r>
            <a:r>
              <a:rPr sz="2800" spc="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Data</a:t>
            </a:r>
            <a:r>
              <a:rPr sz="2800" spc="6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Analysis</a:t>
            </a:r>
            <a:r>
              <a:rPr sz="2800" spc="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spc="45" dirty="0">
                <a:solidFill>
                  <a:srgbClr val="FFFFFF"/>
                </a:solidFill>
                <a:latin typeface="Arial MT"/>
                <a:cs typeface="Arial MT"/>
              </a:rPr>
              <a:t>results</a:t>
            </a:r>
            <a:endParaRPr sz="2800">
              <a:latin typeface="Arial MT"/>
              <a:cs typeface="Arial MT"/>
            </a:endParaRPr>
          </a:p>
          <a:p>
            <a:pPr marL="1074420" indent="-307975">
              <a:lnSpc>
                <a:spcPct val="100000"/>
              </a:lnSpc>
              <a:spcBef>
                <a:spcPts val="1670"/>
              </a:spcBef>
              <a:buChar char="-"/>
              <a:tabLst>
                <a:tab pos="1074420" algn="l"/>
              </a:tabLst>
            </a:pPr>
            <a:r>
              <a:rPr sz="2800" spc="85" dirty="0">
                <a:solidFill>
                  <a:srgbClr val="FFFFFF"/>
                </a:solidFill>
                <a:latin typeface="Arial MT"/>
                <a:cs typeface="Arial MT"/>
              </a:rPr>
              <a:t>Interactive</a:t>
            </a:r>
            <a:r>
              <a:rPr sz="28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spc="75" dirty="0">
                <a:solidFill>
                  <a:srgbClr val="FFFFFF"/>
                </a:solidFill>
                <a:latin typeface="Arial MT"/>
                <a:cs typeface="Arial MT"/>
              </a:rPr>
              <a:t>analytics</a:t>
            </a:r>
            <a:r>
              <a:rPr sz="28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spc="140" dirty="0">
                <a:solidFill>
                  <a:srgbClr val="FFFFFF"/>
                </a:solidFill>
                <a:latin typeface="Arial MT"/>
                <a:cs typeface="Arial MT"/>
              </a:rPr>
              <a:t>demo</a:t>
            </a:r>
            <a:r>
              <a:rPr sz="28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spc="95" dirty="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sz="2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spc="50" dirty="0">
                <a:solidFill>
                  <a:srgbClr val="FFFFFF"/>
                </a:solidFill>
                <a:latin typeface="Arial MT"/>
                <a:cs typeface="Arial MT"/>
              </a:rPr>
              <a:t>screenshots</a:t>
            </a:r>
            <a:endParaRPr sz="2800">
              <a:latin typeface="Arial MT"/>
              <a:cs typeface="Arial MT"/>
            </a:endParaRPr>
          </a:p>
          <a:p>
            <a:pPr marL="1074420" indent="-307975">
              <a:lnSpc>
                <a:spcPct val="100000"/>
              </a:lnSpc>
              <a:spcBef>
                <a:spcPts val="1675"/>
              </a:spcBef>
              <a:buChar char="-"/>
              <a:tabLst>
                <a:tab pos="1074420" algn="l"/>
              </a:tabLst>
            </a:pPr>
            <a:r>
              <a:rPr sz="2800" spc="70" dirty="0">
                <a:solidFill>
                  <a:srgbClr val="FFFFFF"/>
                </a:solidFill>
                <a:latin typeface="Arial MT"/>
                <a:cs typeface="Arial MT"/>
              </a:rPr>
              <a:t>Predictive</a:t>
            </a:r>
            <a:r>
              <a:rPr sz="280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analysis</a:t>
            </a:r>
            <a:r>
              <a:rPr sz="2800" spc="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spc="45" dirty="0">
                <a:solidFill>
                  <a:srgbClr val="FFFFFF"/>
                </a:solidFill>
                <a:latin typeface="Arial MT"/>
                <a:cs typeface="Arial MT"/>
              </a:rPr>
              <a:t>results</a:t>
            </a:r>
            <a:endParaRPr sz="2800"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3326785"/>
            <a:ext cx="6057544" cy="6057544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84726" y="976014"/>
            <a:ext cx="14932354" cy="140864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7465370"/>
            <a:ext cx="17262475" cy="2658110"/>
          </a:xfrm>
          <a:prstGeom prst="rect">
            <a:avLst/>
          </a:prstGeom>
        </p:spPr>
        <p:txBody>
          <a:bodyPr vert="horz" wrap="square" lIns="0" tIns="3727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35"/>
              </a:spcBef>
            </a:pPr>
            <a:r>
              <a:rPr sz="4450" spc="130" dirty="0">
                <a:solidFill>
                  <a:srgbClr val="D5D5D5"/>
                </a:solidFill>
                <a:latin typeface="Arial MT"/>
                <a:cs typeface="Arial MT"/>
              </a:rPr>
              <a:t>Explanation:</a:t>
            </a:r>
            <a:endParaRPr sz="4450">
              <a:latin typeface="Arial MT"/>
              <a:cs typeface="Arial MT"/>
            </a:endParaRPr>
          </a:p>
          <a:p>
            <a:pPr marL="1394460" marR="5080" indent="-461009">
              <a:lnSpc>
                <a:spcPct val="111300"/>
              </a:lnSpc>
              <a:spcBef>
                <a:spcPts val="1995"/>
              </a:spcBef>
              <a:buChar char="•"/>
              <a:tabLst>
                <a:tab pos="1394460" algn="l"/>
              </a:tabLst>
            </a:pPr>
            <a:r>
              <a:rPr sz="3950" spc="110" dirty="0">
                <a:solidFill>
                  <a:srgbClr val="FFFFFF"/>
                </a:solidFill>
                <a:latin typeface="Arial MT"/>
                <a:cs typeface="Arial MT"/>
              </a:rPr>
              <a:t>Listing</a:t>
            </a:r>
            <a:r>
              <a:rPr sz="39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65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39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65" dirty="0">
                <a:solidFill>
                  <a:srgbClr val="FFFFFF"/>
                </a:solidFill>
                <a:latin typeface="Arial MT"/>
                <a:cs typeface="Arial MT"/>
              </a:rPr>
              <a:t>names</a:t>
            </a:r>
            <a:r>
              <a:rPr sz="39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210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39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65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39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14" dirty="0">
                <a:solidFill>
                  <a:srgbClr val="FFFFFF"/>
                </a:solidFill>
                <a:latin typeface="Arial MT"/>
                <a:cs typeface="Arial MT"/>
              </a:rPr>
              <a:t>boosters</a:t>
            </a:r>
            <a:r>
              <a:rPr sz="39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200" dirty="0">
                <a:solidFill>
                  <a:srgbClr val="FFFFFF"/>
                </a:solidFill>
                <a:latin typeface="Arial MT"/>
                <a:cs typeface="Arial MT"/>
              </a:rPr>
              <a:t>which</a:t>
            </a:r>
            <a:r>
              <a:rPr sz="39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dirty="0">
                <a:solidFill>
                  <a:srgbClr val="FFFFFF"/>
                </a:solidFill>
                <a:latin typeface="Arial MT"/>
                <a:cs typeface="Arial MT"/>
              </a:rPr>
              <a:t>have</a:t>
            </a:r>
            <a:r>
              <a:rPr sz="39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65" dirty="0">
                <a:solidFill>
                  <a:srgbClr val="FFFFFF"/>
                </a:solidFill>
                <a:latin typeface="Arial MT"/>
                <a:cs typeface="Arial MT"/>
              </a:rPr>
              <a:t>success</a:t>
            </a:r>
            <a:r>
              <a:rPr sz="39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35" dirty="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sz="39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55" dirty="0">
                <a:solidFill>
                  <a:srgbClr val="FFFFFF"/>
                </a:solidFill>
                <a:latin typeface="Arial MT"/>
                <a:cs typeface="Arial MT"/>
              </a:rPr>
              <a:t>drone</a:t>
            </a:r>
            <a:r>
              <a:rPr sz="39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85" dirty="0">
                <a:solidFill>
                  <a:srgbClr val="FFFFFF"/>
                </a:solidFill>
                <a:latin typeface="Arial MT"/>
                <a:cs typeface="Arial MT"/>
              </a:rPr>
              <a:t>ship </a:t>
            </a:r>
            <a:r>
              <a:rPr sz="3950" spc="110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395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dirty="0">
                <a:solidFill>
                  <a:srgbClr val="FFFFFF"/>
                </a:solidFill>
                <a:latin typeface="Arial MT"/>
                <a:cs typeface="Arial MT"/>
              </a:rPr>
              <a:t>have</a:t>
            </a:r>
            <a:r>
              <a:rPr sz="395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10" dirty="0">
                <a:solidFill>
                  <a:srgbClr val="FFFFFF"/>
                </a:solidFill>
                <a:latin typeface="Arial MT"/>
                <a:cs typeface="Arial MT"/>
              </a:rPr>
              <a:t>payload</a:t>
            </a:r>
            <a:r>
              <a:rPr sz="395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dirty="0">
                <a:solidFill>
                  <a:srgbClr val="FFFFFF"/>
                </a:solidFill>
                <a:latin typeface="Arial MT"/>
                <a:cs typeface="Arial MT"/>
              </a:rPr>
              <a:t>mass</a:t>
            </a:r>
            <a:r>
              <a:rPr sz="395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20" dirty="0">
                <a:solidFill>
                  <a:srgbClr val="FFFFFF"/>
                </a:solidFill>
                <a:latin typeface="Arial MT"/>
                <a:cs typeface="Arial MT"/>
              </a:rPr>
              <a:t>greater</a:t>
            </a:r>
            <a:r>
              <a:rPr sz="395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30" dirty="0">
                <a:solidFill>
                  <a:srgbClr val="FFFFFF"/>
                </a:solidFill>
                <a:latin typeface="Arial MT"/>
                <a:cs typeface="Arial MT"/>
              </a:rPr>
              <a:t>than</a:t>
            </a:r>
            <a:r>
              <a:rPr sz="395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409" dirty="0">
                <a:solidFill>
                  <a:srgbClr val="FFFFFF"/>
                </a:solidFill>
                <a:latin typeface="Arial MT"/>
                <a:cs typeface="Arial MT"/>
              </a:rPr>
              <a:t>4000</a:t>
            </a:r>
            <a:r>
              <a:rPr sz="395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235" dirty="0">
                <a:solidFill>
                  <a:srgbClr val="FFFFFF"/>
                </a:solidFill>
                <a:latin typeface="Arial MT"/>
                <a:cs typeface="Arial MT"/>
              </a:rPr>
              <a:t>but</a:t>
            </a:r>
            <a:r>
              <a:rPr sz="395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dirty="0">
                <a:solidFill>
                  <a:srgbClr val="FFFFFF"/>
                </a:solidFill>
                <a:latin typeface="Arial MT"/>
                <a:cs typeface="Arial MT"/>
              </a:rPr>
              <a:t>less</a:t>
            </a:r>
            <a:r>
              <a:rPr sz="395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30" dirty="0">
                <a:solidFill>
                  <a:srgbClr val="FFFFFF"/>
                </a:solidFill>
                <a:latin typeface="Arial MT"/>
                <a:cs typeface="Arial MT"/>
              </a:rPr>
              <a:t>than</a:t>
            </a:r>
            <a:r>
              <a:rPr sz="395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285" dirty="0">
                <a:solidFill>
                  <a:srgbClr val="FFFFFF"/>
                </a:solidFill>
                <a:latin typeface="Arial MT"/>
                <a:cs typeface="Arial MT"/>
              </a:rPr>
              <a:t>6000.</a:t>
            </a:r>
            <a:endParaRPr sz="395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3141265"/>
            <a:ext cx="17800505" cy="3974423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38016" y="1061077"/>
            <a:ext cx="15048295" cy="1614987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7800439"/>
            <a:ext cx="17451705" cy="1987550"/>
          </a:xfrm>
          <a:prstGeom prst="rect">
            <a:avLst/>
          </a:prstGeom>
        </p:spPr>
        <p:txBody>
          <a:bodyPr vert="horz" wrap="square" lIns="0" tIns="3727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35"/>
              </a:spcBef>
            </a:pPr>
            <a:r>
              <a:rPr sz="4450" spc="130" dirty="0">
                <a:solidFill>
                  <a:srgbClr val="D5D5D5"/>
                </a:solidFill>
                <a:latin typeface="Arial MT"/>
                <a:cs typeface="Arial MT"/>
              </a:rPr>
              <a:t>Explanation:</a:t>
            </a:r>
            <a:endParaRPr sz="4450">
              <a:latin typeface="Arial MT"/>
              <a:cs typeface="Arial MT"/>
            </a:endParaRPr>
          </a:p>
          <a:p>
            <a:pPr marL="1394460" indent="-460375">
              <a:lnSpc>
                <a:spcPct val="100000"/>
              </a:lnSpc>
              <a:spcBef>
                <a:spcPts val="2530"/>
              </a:spcBef>
              <a:buChar char="•"/>
              <a:tabLst>
                <a:tab pos="1394460" algn="l"/>
              </a:tabLst>
            </a:pPr>
            <a:r>
              <a:rPr sz="3950" spc="110" dirty="0">
                <a:solidFill>
                  <a:srgbClr val="FFFFFF"/>
                </a:solidFill>
                <a:latin typeface="Arial MT"/>
                <a:cs typeface="Arial MT"/>
              </a:rPr>
              <a:t>Listing</a:t>
            </a:r>
            <a:r>
              <a:rPr sz="395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65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395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70" dirty="0">
                <a:solidFill>
                  <a:srgbClr val="FFFFFF"/>
                </a:solidFill>
                <a:latin typeface="Arial MT"/>
                <a:cs typeface="Arial MT"/>
              </a:rPr>
              <a:t>total</a:t>
            </a:r>
            <a:r>
              <a:rPr sz="39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75" dirty="0">
                <a:solidFill>
                  <a:srgbClr val="FFFFFF"/>
                </a:solidFill>
                <a:latin typeface="Arial MT"/>
                <a:cs typeface="Arial MT"/>
              </a:rPr>
              <a:t>number</a:t>
            </a:r>
            <a:r>
              <a:rPr sz="395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210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39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00" dirty="0">
                <a:solidFill>
                  <a:srgbClr val="FFFFFF"/>
                </a:solidFill>
                <a:latin typeface="Arial MT"/>
                <a:cs typeface="Arial MT"/>
              </a:rPr>
              <a:t>successful</a:t>
            </a:r>
            <a:r>
              <a:rPr sz="395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10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39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00" dirty="0">
                <a:solidFill>
                  <a:srgbClr val="FFFFFF"/>
                </a:solidFill>
                <a:latin typeface="Arial MT"/>
                <a:cs typeface="Arial MT"/>
              </a:rPr>
              <a:t>failure</a:t>
            </a:r>
            <a:r>
              <a:rPr sz="395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95" dirty="0">
                <a:solidFill>
                  <a:srgbClr val="FFFFFF"/>
                </a:solidFill>
                <a:latin typeface="Arial MT"/>
                <a:cs typeface="Arial MT"/>
              </a:rPr>
              <a:t>mission</a:t>
            </a:r>
            <a:r>
              <a:rPr sz="395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35" dirty="0">
                <a:solidFill>
                  <a:srgbClr val="FFFFFF"/>
                </a:solidFill>
                <a:latin typeface="Arial MT"/>
                <a:cs typeface="Arial MT"/>
              </a:rPr>
              <a:t>outcomes.</a:t>
            </a:r>
            <a:endParaRPr sz="395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3560100"/>
            <a:ext cx="17800505" cy="3560415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42881" y="1055883"/>
            <a:ext cx="14055278" cy="825021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8264108"/>
            <a:ext cx="16518255" cy="2255520"/>
          </a:xfrm>
          <a:prstGeom prst="rect">
            <a:avLst/>
          </a:prstGeom>
        </p:spPr>
        <p:txBody>
          <a:bodyPr vert="horz" wrap="square" lIns="0" tIns="3136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470"/>
              </a:spcBef>
            </a:pPr>
            <a:r>
              <a:rPr sz="3800" spc="125" dirty="0">
                <a:solidFill>
                  <a:srgbClr val="D5D5D5"/>
                </a:solidFill>
                <a:latin typeface="Arial MT"/>
                <a:cs typeface="Arial MT"/>
              </a:rPr>
              <a:t>Explanation:</a:t>
            </a:r>
            <a:endParaRPr sz="3800">
              <a:latin typeface="Arial MT"/>
              <a:cs typeface="Arial MT"/>
            </a:endParaRPr>
          </a:p>
          <a:p>
            <a:pPr marL="1330325" marR="5080" indent="-396240">
              <a:lnSpc>
                <a:spcPct val="109100"/>
              </a:lnSpc>
              <a:spcBef>
                <a:spcPts val="1720"/>
              </a:spcBef>
              <a:buChar char="•"/>
              <a:tabLst>
                <a:tab pos="1330325" algn="l"/>
              </a:tabLst>
            </a:pPr>
            <a:r>
              <a:rPr sz="3400" spc="95" dirty="0">
                <a:solidFill>
                  <a:srgbClr val="FFFFFF"/>
                </a:solidFill>
                <a:latin typeface="Arial MT"/>
                <a:cs typeface="Arial MT"/>
              </a:rPr>
              <a:t>Listing</a:t>
            </a:r>
            <a:r>
              <a:rPr sz="34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00" spc="14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34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00" spc="55" dirty="0">
                <a:solidFill>
                  <a:srgbClr val="FFFFFF"/>
                </a:solidFill>
                <a:latin typeface="Arial MT"/>
                <a:cs typeface="Arial MT"/>
              </a:rPr>
              <a:t>names</a:t>
            </a:r>
            <a:r>
              <a:rPr sz="3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00" spc="180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34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00" spc="14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3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00" spc="125" dirty="0">
                <a:solidFill>
                  <a:srgbClr val="FFFFFF"/>
                </a:solidFill>
                <a:latin typeface="Arial MT"/>
                <a:cs typeface="Arial MT"/>
              </a:rPr>
              <a:t>booster</a:t>
            </a:r>
            <a:r>
              <a:rPr sz="34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00" spc="55" dirty="0">
                <a:solidFill>
                  <a:srgbClr val="FFFFFF"/>
                </a:solidFill>
                <a:latin typeface="Arial MT"/>
                <a:cs typeface="Arial MT"/>
              </a:rPr>
              <a:t>versions</a:t>
            </a:r>
            <a:r>
              <a:rPr sz="3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00" spc="170" dirty="0">
                <a:solidFill>
                  <a:srgbClr val="FFFFFF"/>
                </a:solidFill>
                <a:latin typeface="Arial MT"/>
                <a:cs typeface="Arial MT"/>
              </a:rPr>
              <a:t>which</a:t>
            </a:r>
            <a:r>
              <a:rPr sz="34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00" dirty="0">
                <a:solidFill>
                  <a:srgbClr val="FFFFFF"/>
                </a:solidFill>
                <a:latin typeface="Arial MT"/>
                <a:cs typeface="Arial MT"/>
              </a:rPr>
              <a:t>have</a:t>
            </a:r>
            <a:r>
              <a:rPr sz="3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00" spc="114" dirty="0">
                <a:solidFill>
                  <a:srgbClr val="FFFFFF"/>
                </a:solidFill>
                <a:latin typeface="Arial MT"/>
                <a:cs typeface="Arial MT"/>
              </a:rPr>
              <a:t>carried</a:t>
            </a:r>
            <a:r>
              <a:rPr sz="34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00" spc="14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3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00" spc="125" dirty="0">
                <a:solidFill>
                  <a:srgbClr val="FFFFFF"/>
                </a:solidFill>
                <a:latin typeface="Arial MT"/>
                <a:cs typeface="Arial MT"/>
              </a:rPr>
              <a:t>maximum </a:t>
            </a:r>
            <a:r>
              <a:rPr sz="3400" spc="100" dirty="0">
                <a:solidFill>
                  <a:srgbClr val="FFFFFF"/>
                </a:solidFill>
                <a:latin typeface="Arial MT"/>
                <a:cs typeface="Arial MT"/>
              </a:rPr>
              <a:t>payload</a:t>
            </a:r>
            <a:r>
              <a:rPr sz="34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00" spc="-10" dirty="0">
                <a:solidFill>
                  <a:srgbClr val="FFFFFF"/>
                </a:solidFill>
                <a:latin typeface="Arial MT"/>
                <a:cs typeface="Arial MT"/>
              </a:rPr>
              <a:t>mass.</a:t>
            </a:r>
            <a:endParaRPr sz="34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2513012"/>
            <a:ext cx="17800505" cy="5758986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15335" y="1055884"/>
            <a:ext cx="8085742" cy="678136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6994342"/>
            <a:ext cx="16175990" cy="2658110"/>
          </a:xfrm>
          <a:prstGeom prst="rect">
            <a:avLst/>
          </a:prstGeom>
        </p:spPr>
        <p:txBody>
          <a:bodyPr vert="horz" wrap="square" lIns="0" tIns="3727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35"/>
              </a:spcBef>
            </a:pPr>
            <a:r>
              <a:rPr sz="4450" spc="130" dirty="0">
                <a:solidFill>
                  <a:srgbClr val="D5D5D5"/>
                </a:solidFill>
                <a:latin typeface="Arial MT"/>
                <a:cs typeface="Arial MT"/>
              </a:rPr>
              <a:t>Explanation:</a:t>
            </a:r>
            <a:endParaRPr sz="4450">
              <a:latin typeface="Arial MT"/>
              <a:cs typeface="Arial MT"/>
            </a:endParaRPr>
          </a:p>
          <a:p>
            <a:pPr marL="1394460" marR="5080" indent="-461009">
              <a:lnSpc>
                <a:spcPct val="111300"/>
              </a:lnSpc>
              <a:spcBef>
                <a:spcPts val="1995"/>
              </a:spcBef>
              <a:buChar char="•"/>
              <a:tabLst>
                <a:tab pos="1394460" algn="l"/>
              </a:tabLst>
            </a:pPr>
            <a:r>
              <a:rPr sz="3950" spc="110" dirty="0">
                <a:solidFill>
                  <a:srgbClr val="FFFFFF"/>
                </a:solidFill>
                <a:latin typeface="Arial MT"/>
                <a:cs typeface="Arial MT"/>
              </a:rPr>
              <a:t>Listing</a:t>
            </a:r>
            <a:r>
              <a:rPr sz="395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65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395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20" dirty="0">
                <a:solidFill>
                  <a:srgbClr val="FFFFFF"/>
                </a:solidFill>
                <a:latin typeface="Arial MT"/>
                <a:cs typeface="Arial MT"/>
              </a:rPr>
              <a:t>failed</a:t>
            </a:r>
            <a:r>
              <a:rPr sz="395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45" dirty="0">
                <a:solidFill>
                  <a:srgbClr val="FFFFFF"/>
                </a:solidFill>
                <a:latin typeface="Arial MT"/>
                <a:cs typeface="Arial MT"/>
              </a:rPr>
              <a:t>landing</a:t>
            </a:r>
            <a:r>
              <a:rPr sz="395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60" dirty="0">
                <a:solidFill>
                  <a:srgbClr val="FFFFFF"/>
                </a:solidFill>
                <a:latin typeface="Arial MT"/>
                <a:cs typeface="Arial MT"/>
              </a:rPr>
              <a:t>outcomes</a:t>
            </a:r>
            <a:r>
              <a:rPr sz="395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35" dirty="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sz="395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55" dirty="0">
                <a:solidFill>
                  <a:srgbClr val="FFFFFF"/>
                </a:solidFill>
                <a:latin typeface="Arial MT"/>
                <a:cs typeface="Arial MT"/>
              </a:rPr>
              <a:t>drone</a:t>
            </a:r>
            <a:r>
              <a:rPr sz="395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70" dirty="0">
                <a:solidFill>
                  <a:srgbClr val="FFFFFF"/>
                </a:solidFill>
                <a:latin typeface="Arial MT"/>
                <a:cs typeface="Arial MT"/>
              </a:rPr>
              <a:t>ship,</a:t>
            </a:r>
            <a:r>
              <a:rPr sz="395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50" dirty="0">
                <a:solidFill>
                  <a:srgbClr val="FFFFFF"/>
                </a:solidFill>
                <a:latin typeface="Arial MT"/>
                <a:cs typeface="Arial MT"/>
              </a:rPr>
              <a:t>their</a:t>
            </a:r>
            <a:r>
              <a:rPr sz="395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40" dirty="0">
                <a:solidFill>
                  <a:srgbClr val="FFFFFF"/>
                </a:solidFill>
                <a:latin typeface="Arial MT"/>
                <a:cs typeface="Arial MT"/>
              </a:rPr>
              <a:t>booster </a:t>
            </a:r>
            <a:r>
              <a:rPr sz="3950" spc="65" dirty="0">
                <a:solidFill>
                  <a:srgbClr val="FFFFFF"/>
                </a:solidFill>
                <a:latin typeface="Arial MT"/>
                <a:cs typeface="Arial MT"/>
              </a:rPr>
              <a:t>versions</a:t>
            </a:r>
            <a:r>
              <a:rPr sz="395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10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395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35" dirty="0">
                <a:solidFill>
                  <a:srgbClr val="FFFFFF"/>
                </a:solidFill>
                <a:latin typeface="Arial MT"/>
                <a:cs typeface="Arial MT"/>
              </a:rPr>
              <a:t>launch</a:t>
            </a:r>
            <a:r>
              <a:rPr sz="395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90" dirty="0">
                <a:solidFill>
                  <a:srgbClr val="FFFFFF"/>
                </a:solidFill>
                <a:latin typeface="Arial MT"/>
                <a:cs typeface="Arial MT"/>
              </a:rPr>
              <a:t>site</a:t>
            </a:r>
            <a:r>
              <a:rPr sz="395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65" dirty="0">
                <a:solidFill>
                  <a:srgbClr val="FFFFFF"/>
                </a:solidFill>
                <a:latin typeface="Arial MT"/>
                <a:cs typeface="Arial MT"/>
              </a:rPr>
              <a:t>names</a:t>
            </a:r>
            <a:r>
              <a:rPr sz="395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70" dirty="0">
                <a:solidFill>
                  <a:srgbClr val="FFFFFF"/>
                </a:solidFill>
                <a:latin typeface="Arial MT"/>
                <a:cs typeface="Arial MT"/>
              </a:rPr>
              <a:t>for</a:t>
            </a:r>
            <a:r>
              <a:rPr sz="395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65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395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70" dirty="0">
                <a:solidFill>
                  <a:srgbClr val="FFFFFF"/>
                </a:solidFill>
                <a:latin typeface="Arial MT"/>
                <a:cs typeface="Arial MT"/>
              </a:rPr>
              <a:t>months</a:t>
            </a:r>
            <a:r>
              <a:rPr sz="395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35" dirty="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sz="395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55" dirty="0">
                <a:solidFill>
                  <a:srgbClr val="FFFFFF"/>
                </a:solidFill>
                <a:latin typeface="Arial MT"/>
                <a:cs typeface="Arial MT"/>
              </a:rPr>
              <a:t>year</a:t>
            </a:r>
            <a:r>
              <a:rPr sz="395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-20" dirty="0">
                <a:solidFill>
                  <a:srgbClr val="FFFFFF"/>
                </a:solidFill>
                <a:latin typeface="Arial MT"/>
                <a:cs typeface="Arial MT"/>
              </a:rPr>
              <a:t>2015.</a:t>
            </a:r>
            <a:endParaRPr sz="395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2513012"/>
            <a:ext cx="17800505" cy="3139647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85064" y="1256157"/>
            <a:ext cx="17775960" cy="522164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8267126"/>
            <a:ext cx="17669510" cy="2249805"/>
          </a:xfrm>
          <a:prstGeom prst="rect">
            <a:avLst/>
          </a:prstGeom>
        </p:spPr>
        <p:txBody>
          <a:bodyPr vert="horz" wrap="square" lIns="0" tIns="3181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05"/>
              </a:spcBef>
            </a:pPr>
            <a:r>
              <a:rPr sz="3750" spc="125" dirty="0">
                <a:solidFill>
                  <a:srgbClr val="D5D5D5"/>
                </a:solidFill>
                <a:latin typeface="Arial MT"/>
                <a:cs typeface="Arial MT"/>
              </a:rPr>
              <a:t>Explanation:</a:t>
            </a:r>
            <a:endParaRPr sz="3750">
              <a:latin typeface="Arial MT"/>
              <a:cs typeface="Arial MT"/>
            </a:endParaRPr>
          </a:p>
          <a:p>
            <a:pPr marL="1325245" marR="5080" indent="-391795">
              <a:lnSpc>
                <a:spcPct val="110800"/>
              </a:lnSpc>
              <a:spcBef>
                <a:spcPts val="1700"/>
              </a:spcBef>
              <a:buChar char="•"/>
              <a:tabLst>
                <a:tab pos="1325245" algn="l"/>
              </a:tabLst>
            </a:pPr>
            <a:r>
              <a:rPr sz="3350" dirty="0">
                <a:solidFill>
                  <a:srgbClr val="FFFFFF"/>
                </a:solidFill>
                <a:latin typeface="Arial MT"/>
                <a:cs typeface="Arial MT"/>
              </a:rPr>
              <a:t>Ranking</a:t>
            </a:r>
            <a:r>
              <a:rPr sz="335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350" spc="155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335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350" spc="180" dirty="0">
                <a:solidFill>
                  <a:srgbClr val="FFFFFF"/>
                </a:solidFill>
                <a:latin typeface="Arial MT"/>
                <a:cs typeface="Arial MT"/>
              </a:rPr>
              <a:t>count</a:t>
            </a:r>
            <a:r>
              <a:rPr sz="335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350" spc="195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335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350" spc="120" dirty="0">
                <a:solidFill>
                  <a:srgbClr val="FFFFFF"/>
                </a:solidFill>
                <a:latin typeface="Arial MT"/>
                <a:cs typeface="Arial MT"/>
              </a:rPr>
              <a:t>landing</a:t>
            </a:r>
            <a:r>
              <a:rPr sz="335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350" spc="150" dirty="0">
                <a:solidFill>
                  <a:srgbClr val="FFFFFF"/>
                </a:solidFill>
                <a:latin typeface="Arial MT"/>
                <a:cs typeface="Arial MT"/>
              </a:rPr>
              <a:t>outcomes</a:t>
            </a:r>
            <a:r>
              <a:rPr sz="335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350" spc="70" dirty="0">
                <a:solidFill>
                  <a:srgbClr val="FFFFFF"/>
                </a:solidFill>
                <a:latin typeface="Arial MT"/>
                <a:cs typeface="Arial MT"/>
              </a:rPr>
              <a:t>(such</a:t>
            </a:r>
            <a:r>
              <a:rPr sz="335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350" dirty="0">
                <a:solidFill>
                  <a:srgbClr val="FFFFFF"/>
                </a:solidFill>
                <a:latin typeface="Arial MT"/>
                <a:cs typeface="Arial MT"/>
              </a:rPr>
              <a:t>as</a:t>
            </a:r>
            <a:r>
              <a:rPr sz="335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350" dirty="0">
                <a:solidFill>
                  <a:srgbClr val="FFFFFF"/>
                </a:solidFill>
                <a:latin typeface="Arial MT"/>
                <a:cs typeface="Arial MT"/>
              </a:rPr>
              <a:t>Failure</a:t>
            </a:r>
            <a:r>
              <a:rPr sz="335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350" spc="105" dirty="0">
                <a:solidFill>
                  <a:srgbClr val="FFFFFF"/>
                </a:solidFill>
                <a:latin typeface="Arial MT"/>
                <a:cs typeface="Arial MT"/>
              </a:rPr>
              <a:t>(drone</a:t>
            </a:r>
            <a:r>
              <a:rPr sz="335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350" spc="70" dirty="0">
                <a:solidFill>
                  <a:srgbClr val="FFFFFF"/>
                </a:solidFill>
                <a:latin typeface="Arial MT"/>
                <a:cs typeface="Arial MT"/>
              </a:rPr>
              <a:t>ship)</a:t>
            </a:r>
            <a:r>
              <a:rPr sz="335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350" spc="145" dirty="0">
                <a:solidFill>
                  <a:srgbClr val="FFFFFF"/>
                </a:solidFill>
                <a:latin typeface="Arial MT"/>
                <a:cs typeface="Arial MT"/>
              </a:rPr>
              <a:t>or</a:t>
            </a:r>
            <a:r>
              <a:rPr sz="335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350" spc="40" dirty="0">
                <a:solidFill>
                  <a:srgbClr val="FFFFFF"/>
                </a:solidFill>
                <a:latin typeface="Arial MT"/>
                <a:cs typeface="Arial MT"/>
              </a:rPr>
              <a:t>Success </a:t>
            </a:r>
            <a:r>
              <a:rPr sz="3350" spc="140" dirty="0">
                <a:solidFill>
                  <a:srgbClr val="FFFFFF"/>
                </a:solidFill>
                <a:latin typeface="Arial MT"/>
                <a:cs typeface="Arial MT"/>
              </a:rPr>
              <a:t>(ground</a:t>
            </a:r>
            <a:r>
              <a:rPr sz="33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350" spc="60" dirty="0">
                <a:solidFill>
                  <a:srgbClr val="FFFFFF"/>
                </a:solidFill>
                <a:latin typeface="Arial MT"/>
                <a:cs typeface="Arial MT"/>
              </a:rPr>
              <a:t>pad))</a:t>
            </a:r>
            <a:r>
              <a:rPr sz="33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350" spc="135" dirty="0">
                <a:solidFill>
                  <a:srgbClr val="FFFFFF"/>
                </a:solidFill>
                <a:latin typeface="Arial MT"/>
                <a:cs typeface="Arial MT"/>
              </a:rPr>
              <a:t>between</a:t>
            </a:r>
            <a:r>
              <a:rPr sz="33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350" spc="155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33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350" spc="110" dirty="0">
                <a:solidFill>
                  <a:srgbClr val="FFFFFF"/>
                </a:solidFill>
                <a:latin typeface="Arial MT"/>
                <a:cs typeface="Arial MT"/>
              </a:rPr>
              <a:t>date</a:t>
            </a:r>
            <a:r>
              <a:rPr sz="33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350" spc="114" dirty="0">
                <a:solidFill>
                  <a:srgbClr val="FFFFFF"/>
                </a:solidFill>
                <a:latin typeface="Arial MT"/>
                <a:cs typeface="Arial MT"/>
              </a:rPr>
              <a:t>2010-</a:t>
            </a:r>
            <a:r>
              <a:rPr sz="3350" spc="155" dirty="0">
                <a:solidFill>
                  <a:srgbClr val="FFFFFF"/>
                </a:solidFill>
                <a:latin typeface="Arial MT"/>
                <a:cs typeface="Arial MT"/>
              </a:rPr>
              <a:t>06-</a:t>
            </a:r>
            <a:r>
              <a:rPr sz="3350" spc="190" dirty="0">
                <a:solidFill>
                  <a:srgbClr val="FFFFFF"/>
                </a:solidFill>
                <a:latin typeface="Arial MT"/>
                <a:cs typeface="Arial MT"/>
              </a:rPr>
              <a:t>04</a:t>
            </a:r>
            <a:r>
              <a:rPr sz="33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350" spc="110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33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350" spc="-60" dirty="0">
                <a:solidFill>
                  <a:srgbClr val="FFFFFF"/>
                </a:solidFill>
                <a:latin typeface="Arial MT"/>
                <a:cs typeface="Arial MT"/>
              </a:rPr>
              <a:t>2017-</a:t>
            </a:r>
            <a:r>
              <a:rPr sz="3350" spc="140" dirty="0">
                <a:solidFill>
                  <a:srgbClr val="FFFFFF"/>
                </a:solidFill>
                <a:latin typeface="Arial MT"/>
                <a:cs typeface="Arial MT"/>
              </a:rPr>
              <a:t>03-</a:t>
            </a:r>
            <a:r>
              <a:rPr sz="3350" spc="190" dirty="0">
                <a:solidFill>
                  <a:srgbClr val="FFFFFF"/>
                </a:solidFill>
                <a:latin typeface="Arial MT"/>
                <a:cs typeface="Arial MT"/>
              </a:rPr>
              <a:t>20</a:t>
            </a:r>
            <a:r>
              <a:rPr sz="33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350" spc="114" dirty="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sz="33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350" spc="130" dirty="0">
                <a:solidFill>
                  <a:srgbClr val="FFFFFF"/>
                </a:solidFill>
                <a:latin typeface="Arial MT"/>
                <a:cs typeface="Arial MT"/>
              </a:rPr>
              <a:t>descending</a:t>
            </a:r>
            <a:r>
              <a:rPr sz="33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350" spc="65" dirty="0">
                <a:solidFill>
                  <a:srgbClr val="FFFFFF"/>
                </a:solidFill>
                <a:latin typeface="Arial MT"/>
                <a:cs typeface="Arial MT"/>
              </a:rPr>
              <a:t>order.</a:t>
            </a:r>
            <a:endParaRPr sz="335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2513012"/>
            <a:ext cx="17800505" cy="5756863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15315" y="4671688"/>
            <a:ext cx="15135414" cy="1139316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14949" y="1125545"/>
            <a:ext cx="17888764" cy="771157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2432374"/>
            <a:ext cx="7457440" cy="7719059"/>
          </a:xfrm>
          <a:prstGeom prst="rect">
            <a:avLst/>
          </a:prstGeom>
        </p:spPr>
        <p:txBody>
          <a:bodyPr vert="horz" wrap="square" lIns="0" tIns="2222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750"/>
              </a:spcBef>
            </a:pPr>
            <a:r>
              <a:rPr sz="2700" spc="80" dirty="0">
                <a:solidFill>
                  <a:srgbClr val="D5D5D5"/>
                </a:solidFill>
                <a:latin typeface="Arial MT"/>
                <a:cs typeface="Arial MT"/>
              </a:rPr>
              <a:t>Explanation:</a:t>
            </a:r>
            <a:endParaRPr sz="2700">
              <a:latin typeface="Arial MT"/>
              <a:cs typeface="Arial MT"/>
            </a:endParaRPr>
          </a:p>
          <a:p>
            <a:pPr marL="1214755" marR="5080" indent="-281305">
              <a:lnSpc>
                <a:spcPct val="108800"/>
              </a:lnSpc>
              <a:spcBef>
                <a:spcPts val="1215"/>
              </a:spcBef>
              <a:buChar char="•"/>
              <a:tabLst>
                <a:tab pos="1214755" algn="l"/>
              </a:tabLst>
            </a:pPr>
            <a:r>
              <a:rPr sz="2400" spc="75" dirty="0">
                <a:solidFill>
                  <a:srgbClr val="FFFFFF"/>
                </a:solidFill>
                <a:latin typeface="Arial MT"/>
                <a:cs typeface="Arial MT"/>
              </a:rPr>
              <a:t>Most</a:t>
            </a:r>
            <a:r>
              <a:rPr sz="24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140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24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65" dirty="0">
                <a:solidFill>
                  <a:srgbClr val="FFFFFF"/>
                </a:solidFill>
                <a:latin typeface="Arial MT"/>
                <a:cs typeface="Arial MT"/>
              </a:rPr>
              <a:t>Launch</a:t>
            </a:r>
            <a:r>
              <a:rPr sz="24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sites</a:t>
            </a:r>
            <a:r>
              <a:rPr sz="24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are</a:t>
            </a:r>
            <a:r>
              <a:rPr sz="24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80" dirty="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sz="24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105" dirty="0">
                <a:solidFill>
                  <a:srgbClr val="FFFFFF"/>
                </a:solidFill>
                <a:latin typeface="Arial MT"/>
                <a:cs typeface="Arial MT"/>
              </a:rPr>
              <a:t>proximity</a:t>
            </a:r>
            <a:r>
              <a:rPr sz="24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150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24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85" dirty="0">
                <a:solidFill>
                  <a:srgbClr val="FFFFFF"/>
                </a:solidFill>
                <a:latin typeface="Arial MT"/>
                <a:cs typeface="Arial MT"/>
              </a:rPr>
              <a:t>the </a:t>
            </a:r>
            <a:r>
              <a:rPr sz="2400" spc="60" dirty="0">
                <a:solidFill>
                  <a:srgbClr val="FFFFFF"/>
                </a:solidFill>
                <a:latin typeface="Arial MT"/>
                <a:cs typeface="Arial MT"/>
              </a:rPr>
              <a:t>Equator</a:t>
            </a:r>
            <a:r>
              <a:rPr sz="2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50" dirty="0">
                <a:solidFill>
                  <a:srgbClr val="FFFFFF"/>
                </a:solidFill>
                <a:latin typeface="Arial MT"/>
                <a:cs typeface="Arial MT"/>
              </a:rPr>
              <a:t>line.</a:t>
            </a:r>
            <a:r>
              <a:rPr sz="2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75" dirty="0">
                <a:solidFill>
                  <a:srgbClr val="FFFFFF"/>
                </a:solidFill>
                <a:latin typeface="Arial MT"/>
                <a:cs typeface="Arial MT"/>
              </a:rPr>
              <a:t>land</a:t>
            </a:r>
            <a:r>
              <a:rPr sz="2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is</a:t>
            </a:r>
            <a:r>
              <a:rPr sz="24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114" dirty="0">
                <a:solidFill>
                  <a:srgbClr val="FFFFFF"/>
                </a:solidFill>
                <a:latin typeface="Arial MT"/>
                <a:cs typeface="Arial MT"/>
              </a:rPr>
              <a:t>moving</a:t>
            </a:r>
            <a:r>
              <a:rPr sz="2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60" dirty="0">
                <a:solidFill>
                  <a:srgbClr val="FFFFFF"/>
                </a:solidFill>
                <a:latin typeface="Arial MT"/>
                <a:cs typeface="Arial MT"/>
              </a:rPr>
              <a:t>faster</a:t>
            </a:r>
            <a:r>
              <a:rPr sz="2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55" dirty="0">
                <a:solidFill>
                  <a:srgbClr val="FFFFFF"/>
                </a:solidFill>
                <a:latin typeface="Arial MT"/>
                <a:cs typeface="Arial MT"/>
              </a:rPr>
              <a:t>at </a:t>
            </a:r>
            <a:r>
              <a:rPr sz="2400" spc="11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90" dirty="0">
                <a:solidFill>
                  <a:srgbClr val="FFFFFF"/>
                </a:solidFill>
                <a:latin typeface="Arial MT"/>
                <a:cs typeface="Arial MT"/>
              </a:rPr>
              <a:t>equator</a:t>
            </a: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80" dirty="0">
                <a:solidFill>
                  <a:srgbClr val="FFFFFF"/>
                </a:solidFill>
                <a:latin typeface="Arial MT"/>
                <a:cs typeface="Arial MT"/>
              </a:rPr>
              <a:t>than</a:t>
            </a: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any</a:t>
            </a: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105" dirty="0">
                <a:solidFill>
                  <a:srgbClr val="FFFFFF"/>
                </a:solidFill>
                <a:latin typeface="Arial MT"/>
                <a:cs typeface="Arial MT"/>
              </a:rPr>
              <a:t>other</a:t>
            </a:r>
            <a:r>
              <a:rPr sz="24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80" dirty="0">
                <a:solidFill>
                  <a:srgbClr val="FFFFFF"/>
                </a:solidFill>
                <a:latin typeface="Arial MT"/>
                <a:cs typeface="Arial MT"/>
              </a:rPr>
              <a:t>place</a:t>
            </a: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105" dirty="0">
                <a:solidFill>
                  <a:srgbClr val="FFFFFF"/>
                </a:solidFill>
                <a:latin typeface="Arial MT"/>
                <a:cs typeface="Arial MT"/>
              </a:rPr>
              <a:t>on</a:t>
            </a: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85" dirty="0">
                <a:solidFill>
                  <a:srgbClr val="FFFFFF"/>
                </a:solidFill>
                <a:latin typeface="Arial MT"/>
                <a:cs typeface="Arial MT"/>
              </a:rPr>
              <a:t>the </a:t>
            </a:r>
            <a:r>
              <a:rPr sz="2400" spc="65" dirty="0">
                <a:solidFill>
                  <a:srgbClr val="FFFFFF"/>
                </a:solidFill>
                <a:latin typeface="Arial MT"/>
                <a:cs typeface="Arial MT"/>
              </a:rPr>
              <a:t>surface</a:t>
            </a:r>
            <a:r>
              <a:rPr sz="24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140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24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11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4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Earth. </a:t>
            </a:r>
            <a:r>
              <a:rPr sz="2400" spc="95" dirty="0">
                <a:solidFill>
                  <a:srgbClr val="FFFFFF"/>
                </a:solidFill>
                <a:latin typeface="Arial MT"/>
                <a:cs typeface="Arial MT"/>
              </a:rPr>
              <a:t>Anything</a:t>
            </a:r>
            <a:r>
              <a:rPr sz="24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105" dirty="0">
                <a:solidFill>
                  <a:srgbClr val="FFFFFF"/>
                </a:solidFill>
                <a:latin typeface="Arial MT"/>
                <a:cs typeface="Arial MT"/>
              </a:rPr>
              <a:t>on</a:t>
            </a:r>
            <a:r>
              <a:rPr sz="24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85" dirty="0">
                <a:solidFill>
                  <a:srgbClr val="FFFFFF"/>
                </a:solidFill>
                <a:latin typeface="Arial MT"/>
                <a:cs typeface="Arial MT"/>
              </a:rPr>
              <a:t>the </a:t>
            </a:r>
            <a:r>
              <a:rPr sz="2400" spc="65" dirty="0">
                <a:solidFill>
                  <a:srgbClr val="FFFFFF"/>
                </a:solidFill>
                <a:latin typeface="Arial MT"/>
                <a:cs typeface="Arial MT"/>
              </a:rPr>
              <a:t>surface</a:t>
            </a: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140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11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4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Earth</a:t>
            </a: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80" dirty="0">
                <a:solidFill>
                  <a:srgbClr val="FFFFFF"/>
                </a:solidFill>
                <a:latin typeface="Arial MT"/>
                <a:cs typeface="Arial MT"/>
              </a:rPr>
              <a:t>at</a:t>
            </a: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11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4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90" dirty="0">
                <a:solidFill>
                  <a:srgbClr val="FFFFFF"/>
                </a:solidFill>
                <a:latin typeface="Arial MT"/>
                <a:cs typeface="Arial MT"/>
              </a:rPr>
              <a:t>equator</a:t>
            </a: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25" dirty="0">
                <a:solidFill>
                  <a:srgbClr val="FFFFFF"/>
                </a:solidFill>
                <a:latin typeface="Arial MT"/>
                <a:cs typeface="Arial MT"/>
              </a:rPr>
              <a:t>is </a:t>
            </a:r>
            <a:r>
              <a:rPr sz="2400" spc="45" dirty="0">
                <a:solidFill>
                  <a:srgbClr val="FFFFFF"/>
                </a:solidFill>
                <a:latin typeface="Arial MT"/>
                <a:cs typeface="Arial MT"/>
              </a:rPr>
              <a:t>already</a:t>
            </a:r>
            <a:r>
              <a:rPr sz="24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114" dirty="0">
                <a:solidFill>
                  <a:srgbClr val="FFFFFF"/>
                </a:solidFill>
                <a:latin typeface="Arial MT"/>
                <a:cs typeface="Arial MT"/>
              </a:rPr>
              <a:t>moving</a:t>
            </a:r>
            <a:r>
              <a:rPr sz="24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80" dirty="0">
                <a:solidFill>
                  <a:srgbClr val="FFFFFF"/>
                </a:solidFill>
                <a:latin typeface="Arial MT"/>
                <a:cs typeface="Arial MT"/>
              </a:rPr>
              <a:t>at</a:t>
            </a:r>
            <a:r>
              <a:rPr sz="24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1670</a:t>
            </a:r>
            <a:r>
              <a:rPr sz="24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100" dirty="0">
                <a:solidFill>
                  <a:srgbClr val="FFFFFF"/>
                </a:solidFill>
                <a:latin typeface="Arial MT"/>
                <a:cs typeface="Arial MT"/>
              </a:rPr>
              <a:t>km/hour.</a:t>
            </a:r>
            <a:r>
              <a:rPr sz="24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85" dirty="0">
                <a:solidFill>
                  <a:srgbClr val="FFFFFF"/>
                </a:solidFill>
                <a:latin typeface="Arial MT"/>
                <a:cs typeface="Arial MT"/>
              </a:rPr>
              <a:t>If</a:t>
            </a:r>
            <a:r>
              <a:rPr sz="24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24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75" dirty="0">
                <a:solidFill>
                  <a:srgbClr val="FFFFFF"/>
                </a:solidFill>
                <a:latin typeface="Arial MT"/>
                <a:cs typeface="Arial MT"/>
              </a:rPr>
              <a:t>ship</a:t>
            </a:r>
            <a:r>
              <a:rPr sz="24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25" dirty="0">
                <a:solidFill>
                  <a:srgbClr val="FFFFFF"/>
                </a:solidFill>
                <a:latin typeface="Arial MT"/>
                <a:cs typeface="Arial MT"/>
              </a:rPr>
              <a:t>is </a:t>
            </a:r>
            <a:r>
              <a:rPr sz="2400" spc="85" dirty="0">
                <a:solidFill>
                  <a:srgbClr val="FFFFFF"/>
                </a:solidFill>
                <a:latin typeface="Arial MT"/>
                <a:cs typeface="Arial MT"/>
              </a:rPr>
              <a:t>launched</a:t>
            </a:r>
            <a:r>
              <a:rPr sz="24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130" dirty="0">
                <a:solidFill>
                  <a:srgbClr val="FFFFFF"/>
                </a:solidFill>
                <a:latin typeface="Arial MT"/>
                <a:cs typeface="Arial MT"/>
              </a:rPr>
              <a:t>from</a:t>
            </a:r>
            <a:r>
              <a:rPr sz="2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11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90" dirty="0">
                <a:solidFill>
                  <a:srgbClr val="FFFFFF"/>
                </a:solidFill>
                <a:latin typeface="Arial MT"/>
                <a:cs typeface="Arial MT"/>
              </a:rPr>
              <a:t>equator</a:t>
            </a:r>
            <a:r>
              <a:rPr sz="2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130" dirty="0">
                <a:solidFill>
                  <a:srgbClr val="FFFFFF"/>
                </a:solidFill>
                <a:latin typeface="Arial MT"/>
                <a:cs typeface="Arial MT"/>
              </a:rPr>
              <a:t>it</a:t>
            </a:r>
            <a:r>
              <a:rPr sz="24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70" dirty="0">
                <a:solidFill>
                  <a:srgbClr val="FFFFFF"/>
                </a:solidFill>
                <a:latin typeface="Arial MT"/>
                <a:cs typeface="Arial MT"/>
              </a:rPr>
              <a:t>goes</a:t>
            </a:r>
            <a:r>
              <a:rPr sz="2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130" dirty="0">
                <a:solidFill>
                  <a:srgbClr val="FFFFFF"/>
                </a:solidFill>
                <a:latin typeface="Arial MT"/>
                <a:cs typeface="Arial MT"/>
              </a:rPr>
              <a:t>up</a:t>
            </a:r>
            <a:r>
              <a:rPr sz="2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95" dirty="0">
                <a:solidFill>
                  <a:srgbClr val="FFFFFF"/>
                </a:solidFill>
                <a:latin typeface="Arial MT"/>
                <a:cs typeface="Arial MT"/>
              </a:rPr>
              <a:t>into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space,</a:t>
            </a:r>
            <a:r>
              <a:rPr sz="2400" spc="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80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2400" spc="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130" dirty="0">
                <a:solidFill>
                  <a:srgbClr val="FFFFFF"/>
                </a:solidFill>
                <a:latin typeface="Arial MT"/>
                <a:cs typeface="Arial MT"/>
              </a:rPr>
              <a:t>it</a:t>
            </a:r>
            <a:r>
              <a:rPr sz="2400" spc="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is</a:t>
            </a:r>
            <a:r>
              <a:rPr sz="2400" spc="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also</a:t>
            </a:r>
            <a:r>
              <a:rPr sz="2400" spc="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114" dirty="0">
                <a:solidFill>
                  <a:srgbClr val="FFFFFF"/>
                </a:solidFill>
                <a:latin typeface="Arial MT"/>
                <a:cs typeface="Arial MT"/>
              </a:rPr>
              <a:t>moving</a:t>
            </a:r>
            <a:r>
              <a:rPr sz="2400" spc="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80" dirty="0">
                <a:solidFill>
                  <a:srgbClr val="FFFFFF"/>
                </a:solidFill>
                <a:latin typeface="Arial MT"/>
                <a:cs typeface="Arial MT"/>
              </a:rPr>
              <a:t>around</a:t>
            </a:r>
            <a:r>
              <a:rPr sz="2400" spc="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85" dirty="0">
                <a:solidFill>
                  <a:srgbClr val="FFFFFF"/>
                </a:solidFill>
                <a:latin typeface="Arial MT"/>
                <a:cs typeface="Arial MT"/>
              </a:rPr>
              <a:t>the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Earth</a:t>
            </a:r>
            <a:r>
              <a:rPr sz="240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80" dirty="0">
                <a:solidFill>
                  <a:srgbClr val="FFFFFF"/>
                </a:solidFill>
                <a:latin typeface="Arial MT"/>
                <a:cs typeface="Arial MT"/>
              </a:rPr>
              <a:t>at</a:t>
            </a:r>
            <a:r>
              <a:rPr sz="240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11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40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same</a:t>
            </a:r>
            <a:r>
              <a:rPr sz="240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65" dirty="0">
                <a:solidFill>
                  <a:srgbClr val="FFFFFF"/>
                </a:solidFill>
                <a:latin typeface="Arial MT"/>
                <a:cs typeface="Arial MT"/>
              </a:rPr>
              <a:t>speed</a:t>
            </a:r>
            <a:r>
              <a:rPr sz="2400" spc="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130" dirty="0">
                <a:solidFill>
                  <a:srgbClr val="FFFFFF"/>
                </a:solidFill>
                <a:latin typeface="Arial MT"/>
                <a:cs typeface="Arial MT"/>
              </a:rPr>
              <a:t>it</a:t>
            </a:r>
            <a:r>
              <a:rPr sz="240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was</a:t>
            </a:r>
            <a:r>
              <a:rPr sz="240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105" dirty="0">
                <a:solidFill>
                  <a:srgbClr val="FFFFFF"/>
                </a:solidFill>
                <a:latin typeface="Arial MT"/>
                <a:cs typeface="Arial MT"/>
              </a:rPr>
              <a:t>moving </a:t>
            </a:r>
            <a:r>
              <a:rPr sz="2400" spc="80" dirty="0">
                <a:solidFill>
                  <a:srgbClr val="FFFFFF"/>
                </a:solidFill>
                <a:latin typeface="Arial MT"/>
                <a:cs typeface="Arial MT"/>
              </a:rPr>
              <a:t>before</a:t>
            </a:r>
            <a:r>
              <a:rPr sz="24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85" dirty="0">
                <a:solidFill>
                  <a:srgbClr val="FFFFFF"/>
                </a:solidFill>
                <a:latin typeface="Arial MT"/>
                <a:cs typeface="Arial MT"/>
              </a:rPr>
              <a:t>launching.</a:t>
            </a:r>
            <a:r>
              <a:rPr sz="24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This</a:t>
            </a:r>
            <a:r>
              <a:rPr sz="24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is</a:t>
            </a: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50" dirty="0">
                <a:solidFill>
                  <a:srgbClr val="FFFFFF"/>
                </a:solidFill>
                <a:latin typeface="Arial MT"/>
                <a:cs typeface="Arial MT"/>
              </a:rPr>
              <a:t>because</a:t>
            </a:r>
            <a:r>
              <a:rPr sz="24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140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24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60" dirty="0">
                <a:solidFill>
                  <a:srgbClr val="FFFFFF"/>
                </a:solidFill>
                <a:latin typeface="Arial MT"/>
                <a:cs typeface="Arial MT"/>
              </a:rPr>
              <a:t>inertia.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This</a:t>
            </a:r>
            <a:r>
              <a:rPr sz="24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65" dirty="0">
                <a:solidFill>
                  <a:srgbClr val="FFFFFF"/>
                </a:solidFill>
                <a:latin typeface="Arial MT"/>
                <a:cs typeface="Arial MT"/>
              </a:rPr>
              <a:t>speed</a:t>
            </a:r>
            <a:r>
              <a:rPr sz="2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100" dirty="0">
                <a:solidFill>
                  <a:srgbClr val="FFFFFF"/>
                </a:solidFill>
                <a:latin typeface="Arial MT"/>
                <a:cs typeface="Arial MT"/>
              </a:rPr>
              <a:t>will</a:t>
            </a:r>
            <a:r>
              <a:rPr sz="2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90" dirty="0">
                <a:solidFill>
                  <a:srgbClr val="FFFFFF"/>
                </a:solidFill>
                <a:latin typeface="Arial MT"/>
                <a:cs typeface="Arial MT"/>
              </a:rPr>
              <a:t>help</a:t>
            </a:r>
            <a:r>
              <a:rPr sz="2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11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85" dirty="0">
                <a:solidFill>
                  <a:srgbClr val="FFFFFF"/>
                </a:solidFill>
                <a:latin typeface="Arial MT"/>
                <a:cs typeface="Arial MT"/>
              </a:rPr>
              <a:t>spacecraft</a:t>
            </a:r>
            <a:r>
              <a:rPr sz="2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55" dirty="0">
                <a:solidFill>
                  <a:srgbClr val="FFFFFF"/>
                </a:solidFill>
                <a:latin typeface="Arial MT"/>
                <a:cs typeface="Arial MT"/>
              </a:rPr>
              <a:t>keep</a:t>
            </a:r>
            <a:r>
              <a:rPr sz="2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105" dirty="0">
                <a:solidFill>
                  <a:srgbClr val="FFFFFF"/>
                </a:solidFill>
                <a:latin typeface="Arial MT"/>
                <a:cs typeface="Arial MT"/>
              </a:rPr>
              <a:t>up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145" dirty="0">
                <a:solidFill>
                  <a:srgbClr val="FFFFFF"/>
                </a:solidFill>
                <a:latin typeface="Arial MT"/>
                <a:cs typeface="Arial MT"/>
              </a:rPr>
              <a:t>good</a:t>
            </a: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90" dirty="0">
                <a:solidFill>
                  <a:srgbClr val="FFFFFF"/>
                </a:solidFill>
                <a:latin typeface="Arial MT"/>
                <a:cs typeface="Arial MT"/>
              </a:rPr>
              <a:t>enough</a:t>
            </a:r>
            <a:r>
              <a:rPr sz="24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65" dirty="0">
                <a:solidFill>
                  <a:srgbClr val="FFFFFF"/>
                </a:solidFill>
                <a:latin typeface="Arial MT"/>
                <a:cs typeface="Arial MT"/>
              </a:rPr>
              <a:t>speed</a:t>
            </a: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150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stay</a:t>
            </a:r>
            <a:r>
              <a:rPr sz="24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80" dirty="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105" dirty="0">
                <a:solidFill>
                  <a:srgbClr val="FFFFFF"/>
                </a:solidFill>
                <a:latin typeface="Arial MT"/>
                <a:cs typeface="Arial MT"/>
              </a:rPr>
              <a:t>orbit.</a:t>
            </a:r>
            <a:endParaRPr sz="2400">
              <a:latin typeface="Arial MT"/>
              <a:cs typeface="Arial MT"/>
            </a:endParaRPr>
          </a:p>
          <a:p>
            <a:pPr marL="1214755" marR="244475" indent="-281305">
              <a:lnSpc>
                <a:spcPct val="108800"/>
              </a:lnSpc>
              <a:spcBef>
                <a:spcPts val="1205"/>
              </a:spcBef>
              <a:buChar char="•"/>
              <a:tabLst>
                <a:tab pos="1214755" algn="l"/>
              </a:tabLst>
            </a:pPr>
            <a:r>
              <a:rPr sz="2400" spc="60" dirty="0">
                <a:solidFill>
                  <a:srgbClr val="FFFFFF"/>
                </a:solidFill>
                <a:latin typeface="Arial MT"/>
                <a:cs typeface="Arial MT"/>
              </a:rPr>
              <a:t>All</a:t>
            </a:r>
            <a:r>
              <a:rPr sz="240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80" dirty="0">
                <a:solidFill>
                  <a:srgbClr val="FFFFFF"/>
                </a:solidFill>
                <a:latin typeface="Arial MT"/>
                <a:cs typeface="Arial MT"/>
              </a:rPr>
              <a:t>launch</a:t>
            </a:r>
            <a:r>
              <a:rPr sz="2400" spc="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sites</a:t>
            </a:r>
            <a:r>
              <a:rPr sz="240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are</a:t>
            </a:r>
            <a:r>
              <a:rPr sz="2400" spc="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80" dirty="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sz="240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60" dirty="0">
                <a:solidFill>
                  <a:srgbClr val="FFFFFF"/>
                </a:solidFill>
                <a:latin typeface="Arial MT"/>
                <a:cs typeface="Arial MT"/>
              </a:rPr>
              <a:t>very</a:t>
            </a:r>
            <a:r>
              <a:rPr sz="2400" spc="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65" dirty="0">
                <a:solidFill>
                  <a:srgbClr val="FFFFFF"/>
                </a:solidFill>
                <a:latin typeface="Arial MT"/>
                <a:cs typeface="Arial MT"/>
              </a:rPr>
              <a:t>close</a:t>
            </a:r>
            <a:r>
              <a:rPr sz="240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95" dirty="0">
                <a:solidFill>
                  <a:srgbClr val="FFFFFF"/>
                </a:solidFill>
                <a:latin typeface="Arial MT"/>
                <a:cs typeface="Arial MT"/>
              </a:rPr>
              <a:t>proximity </a:t>
            </a:r>
            <a:r>
              <a:rPr sz="2400" spc="150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2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11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60" dirty="0">
                <a:solidFill>
                  <a:srgbClr val="FFFFFF"/>
                </a:solidFill>
                <a:latin typeface="Arial MT"/>
                <a:cs typeface="Arial MT"/>
              </a:rPr>
              <a:t>coast,</a:t>
            </a:r>
            <a:r>
              <a:rPr sz="2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85" dirty="0">
                <a:solidFill>
                  <a:srgbClr val="FFFFFF"/>
                </a:solidFill>
                <a:latin typeface="Arial MT"/>
                <a:cs typeface="Arial MT"/>
              </a:rPr>
              <a:t>while</a:t>
            </a:r>
            <a:r>
              <a:rPr sz="2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90" dirty="0">
                <a:solidFill>
                  <a:srgbClr val="FFFFFF"/>
                </a:solidFill>
                <a:latin typeface="Arial MT"/>
                <a:cs typeface="Arial MT"/>
              </a:rPr>
              <a:t>launching</a:t>
            </a:r>
            <a:r>
              <a:rPr sz="24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60" dirty="0">
                <a:solidFill>
                  <a:srgbClr val="FFFFFF"/>
                </a:solidFill>
                <a:latin typeface="Arial MT"/>
                <a:cs typeface="Arial MT"/>
              </a:rPr>
              <a:t>rockets </a:t>
            </a:r>
            <a:r>
              <a:rPr sz="2400" spc="80" dirty="0">
                <a:solidFill>
                  <a:srgbClr val="FFFFFF"/>
                </a:solidFill>
                <a:latin typeface="Arial MT"/>
                <a:cs typeface="Arial MT"/>
              </a:rPr>
              <a:t>towards</a:t>
            </a:r>
            <a:r>
              <a:rPr sz="24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11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4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70" dirty="0">
                <a:solidFill>
                  <a:srgbClr val="FFFFFF"/>
                </a:solidFill>
                <a:latin typeface="Arial MT"/>
                <a:cs typeface="Arial MT"/>
              </a:rPr>
              <a:t>ocean</a:t>
            </a:r>
            <a:r>
              <a:rPr sz="24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130" dirty="0">
                <a:solidFill>
                  <a:srgbClr val="FFFFFF"/>
                </a:solidFill>
                <a:latin typeface="Arial MT"/>
                <a:cs typeface="Arial MT"/>
              </a:rPr>
              <a:t>it</a:t>
            </a:r>
            <a:r>
              <a:rPr sz="24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65" dirty="0">
                <a:solidFill>
                  <a:srgbClr val="FFFFFF"/>
                </a:solidFill>
                <a:latin typeface="Arial MT"/>
                <a:cs typeface="Arial MT"/>
              </a:rPr>
              <a:t>minimises</a:t>
            </a:r>
            <a:r>
              <a:rPr sz="24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11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4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risk</a:t>
            </a:r>
            <a:r>
              <a:rPr sz="24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114" dirty="0">
                <a:solidFill>
                  <a:srgbClr val="FFFFFF"/>
                </a:solidFill>
                <a:latin typeface="Arial MT"/>
                <a:cs typeface="Arial MT"/>
              </a:rPr>
              <a:t>of </a:t>
            </a:r>
            <a:r>
              <a:rPr sz="2400" spc="75" dirty="0">
                <a:solidFill>
                  <a:srgbClr val="FFFFFF"/>
                </a:solidFill>
                <a:latin typeface="Arial MT"/>
                <a:cs typeface="Arial MT"/>
              </a:rPr>
              <a:t>having</a:t>
            </a:r>
            <a:r>
              <a:rPr sz="24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any </a:t>
            </a:r>
            <a:r>
              <a:rPr sz="2400" spc="85" dirty="0">
                <a:solidFill>
                  <a:srgbClr val="FFFFFF"/>
                </a:solidFill>
                <a:latin typeface="Arial MT"/>
                <a:cs typeface="Arial MT"/>
              </a:rPr>
              <a:t>debris</a:t>
            </a:r>
            <a:r>
              <a:rPr sz="24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125" dirty="0">
                <a:solidFill>
                  <a:srgbClr val="FFFFFF"/>
                </a:solidFill>
                <a:latin typeface="Arial MT"/>
                <a:cs typeface="Arial MT"/>
              </a:rPr>
              <a:t>dropping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105" dirty="0">
                <a:solidFill>
                  <a:srgbClr val="FFFFFF"/>
                </a:solidFill>
                <a:latin typeface="Arial MT"/>
                <a:cs typeface="Arial MT"/>
              </a:rPr>
              <a:t>or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95" dirty="0">
                <a:solidFill>
                  <a:srgbClr val="FFFFFF"/>
                </a:solidFill>
                <a:latin typeface="Arial MT"/>
                <a:cs typeface="Arial MT"/>
              </a:rPr>
              <a:t>exploding </a:t>
            </a:r>
            <a:r>
              <a:rPr sz="2400" spc="50" dirty="0">
                <a:solidFill>
                  <a:srgbClr val="FFFFFF"/>
                </a:solidFill>
                <a:latin typeface="Arial MT"/>
                <a:cs typeface="Arial MT"/>
              </a:rPr>
              <a:t>near</a:t>
            </a:r>
            <a:r>
              <a:rPr sz="24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70" dirty="0">
                <a:solidFill>
                  <a:srgbClr val="FFFFFF"/>
                </a:solidFill>
                <a:latin typeface="Arial MT"/>
                <a:cs typeface="Arial MT"/>
              </a:rPr>
              <a:t>people.</a:t>
            </a:r>
            <a:endParaRPr sz="24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637348" y="2516503"/>
            <a:ext cx="9210245" cy="775249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15634" y="1055883"/>
            <a:ext cx="16705376" cy="825021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80980" y="2654777"/>
            <a:ext cx="3306445" cy="69088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350" spc="140" dirty="0"/>
              <a:t>Explanation:</a:t>
            </a:r>
            <a:endParaRPr sz="4350"/>
          </a:p>
        </p:txBody>
      </p:sp>
      <p:sp>
        <p:nvSpPr>
          <p:cNvPr id="4" name="object 4"/>
          <p:cNvSpPr txBox="1"/>
          <p:nvPr/>
        </p:nvSpPr>
        <p:spPr>
          <a:xfrm>
            <a:off x="2102418" y="3567841"/>
            <a:ext cx="7975600" cy="66071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64184" marR="5080" indent="-452120">
              <a:lnSpc>
                <a:spcPct val="110600"/>
              </a:lnSpc>
              <a:spcBef>
                <a:spcPts val="95"/>
              </a:spcBef>
              <a:buChar char="•"/>
              <a:tabLst>
                <a:tab pos="464184" algn="l"/>
              </a:tabLst>
            </a:pPr>
            <a:r>
              <a:rPr sz="3850" spc="65" dirty="0">
                <a:solidFill>
                  <a:srgbClr val="FFFFFF"/>
                </a:solidFill>
                <a:latin typeface="Arial MT"/>
                <a:cs typeface="Arial MT"/>
              </a:rPr>
              <a:t>From</a:t>
            </a:r>
            <a:r>
              <a:rPr sz="38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850" spc="175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38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850" spc="165" dirty="0">
                <a:solidFill>
                  <a:srgbClr val="FFFFFF"/>
                </a:solidFill>
                <a:latin typeface="Arial MT"/>
                <a:cs typeface="Arial MT"/>
              </a:rPr>
              <a:t>colour-</a:t>
            </a:r>
            <a:r>
              <a:rPr sz="3850" spc="120" dirty="0">
                <a:solidFill>
                  <a:srgbClr val="FFFFFF"/>
                </a:solidFill>
                <a:latin typeface="Arial MT"/>
                <a:cs typeface="Arial MT"/>
              </a:rPr>
              <a:t>labeled</a:t>
            </a:r>
            <a:r>
              <a:rPr sz="38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850" spc="65" dirty="0">
                <a:solidFill>
                  <a:srgbClr val="FFFFFF"/>
                </a:solidFill>
                <a:latin typeface="Arial MT"/>
                <a:cs typeface="Arial MT"/>
              </a:rPr>
              <a:t>markers </a:t>
            </a:r>
            <a:r>
              <a:rPr sz="3850" spc="150" dirty="0">
                <a:solidFill>
                  <a:srgbClr val="FFFFFF"/>
                </a:solidFill>
                <a:latin typeface="Arial MT"/>
                <a:cs typeface="Arial MT"/>
              </a:rPr>
              <a:t>we</a:t>
            </a:r>
            <a:r>
              <a:rPr sz="385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850" spc="150" dirty="0">
                <a:solidFill>
                  <a:srgbClr val="FFFFFF"/>
                </a:solidFill>
                <a:latin typeface="Arial MT"/>
                <a:cs typeface="Arial MT"/>
              </a:rPr>
              <a:t>should</a:t>
            </a:r>
            <a:r>
              <a:rPr sz="385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850" spc="170" dirty="0">
                <a:solidFill>
                  <a:srgbClr val="FFFFFF"/>
                </a:solidFill>
                <a:latin typeface="Arial MT"/>
                <a:cs typeface="Arial MT"/>
              </a:rPr>
              <a:t>be</a:t>
            </a:r>
            <a:r>
              <a:rPr sz="385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850" spc="105" dirty="0">
                <a:solidFill>
                  <a:srgbClr val="FFFFFF"/>
                </a:solidFill>
                <a:latin typeface="Arial MT"/>
                <a:cs typeface="Arial MT"/>
              </a:rPr>
              <a:t>able</a:t>
            </a:r>
            <a:r>
              <a:rPr sz="385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850" spc="240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385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850" spc="40" dirty="0">
                <a:solidFill>
                  <a:srgbClr val="FFFFFF"/>
                </a:solidFill>
                <a:latin typeface="Arial MT"/>
                <a:cs typeface="Arial MT"/>
              </a:rPr>
              <a:t>easily </a:t>
            </a:r>
            <a:r>
              <a:rPr sz="3850" spc="185" dirty="0">
                <a:solidFill>
                  <a:srgbClr val="FFFFFF"/>
                </a:solidFill>
                <a:latin typeface="Arial MT"/>
                <a:cs typeface="Arial MT"/>
              </a:rPr>
              <a:t>identify</a:t>
            </a:r>
            <a:r>
              <a:rPr sz="385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850" spc="215" dirty="0">
                <a:solidFill>
                  <a:srgbClr val="FFFFFF"/>
                </a:solidFill>
                <a:latin typeface="Arial MT"/>
                <a:cs typeface="Arial MT"/>
              </a:rPr>
              <a:t>which</a:t>
            </a:r>
            <a:r>
              <a:rPr sz="385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850" spc="150" dirty="0">
                <a:solidFill>
                  <a:srgbClr val="FFFFFF"/>
                </a:solidFill>
                <a:latin typeface="Arial MT"/>
                <a:cs typeface="Arial MT"/>
              </a:rPr>
              <a:t>launch</a:t>
            </a:r>
            <a:r>
              <a:rPr sz="385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850" spc="70" dirty="0">
                <a:solidFill>
                  <a:srgbClr val="FFFFFF"/>
                </a:solidFill>
                <a:latin typeface="Arial MT"/>
                <a:cs typeface="Arial MT"/>
              </a:rPr>
              <a:t>sites</a:t>
            </a:r>
            <a:r>
              <a:rPr sz="385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850" spc="30" dirty="0">
                <a:solidFill>
                  <a:srgbClr val="FFFFFF"/>
                </a:solidFill>
                <a:latin typeface="Arial MT"/>
                <a:cs typeface="Arial MT"/>
              </a:rPr>
              <a:t>have </a:t>
            </a:r>
            <a:r>
              <a:rPr sz="3850" spc="105" dirty="0">
                <a:solidFill>
                  <a:srgbClr val="FFFFFF"/>
                </a:solidFill>
                <a:latin typeface="Arial MT"/>
                <a:cs typeface="Arial MT"/>
              </a:rPr>
              <a:t>relatively</a:t>
            </a:r>
            <a:r>
              <a:rPr sz="385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850" spc="180" dirty="0">
                <a:solidFill>
                  <a:srgbClr val="FFFFFF"/>
                </a:solidFill>
                <a:latin typeface="Arial MT"/>
                <a:cs typeface="Arial MT"/>
              </a:rPr>
              <a:t>high</a:t>
            </a:r>
            <a:r>
              <a:rPr sz="385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850" spc="80" dirty="0">
                <a:solidFill>
                  <a:srgbClr val="FFFFFF"/>
                </a:solidFill>
                <a:latin typeface="Arial MT"/>
                <a:cs typeface="Arial MT"/>
              </a:rPr>
              <a:t>success</a:t>
            </a:r>
            <a:r>
              <a:rPr sz="385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850" spc="60" dirty="0">
                <a:solidFill>
                  <a:srgbClr val="FFFFFF"/>
                </a:solidFill>
                <a:latin typeface="Arial MT"/>
                <a:cs typeface="Arial MT"/>
              </a:rPr>
              <a:t>rates.</a:t>
            </a:r>
            <a:endParaRPr sz="3850">
              <a:latin typeface="Arial MT"/>
              <a:cs typeface="Arial MT"/>
            </a:endParaRPr>
          </a:p>
          <a:p>
            <a:pPr marL="924560" marR="915669" lvl="1" indent="-452120">
              <a:lnSpc>
                <a:spcPct val="110600"/>
              </a:lnSpc>
              <a:spcBef>
                <a:spcPts val="1939"/>
              </a:spcBef>
              <a:buClr>
                <a:srgbClr val="FFFFFF"/>
              </a:buClr>
              <a:buChar char="-"/>
              <a:tabLst>
                <a:tab pos="924560" algn="l"/>
              </a:tabLst>
            </a:pPr>
            <a:r>
              <a:rPr sz="3850" spc="65" dirty="0">
                <a:solidFill>
                  <a:srgbClr val="1DB100"/>
                </a:solidFill>
                <a:latin typeface="Arial MT"/>
                <a:cs typeface="Arial MT"/>
              </a:rPr>
              <a:t>Green</a:t>
            </a:r>
            <a:r>
              <a:rPr sz="3850" spc="-40" dirty="0">
                <a:solidFill>
                  <a:srgbClr val="1DB100"/>
                </a:solidFill>
                <a:latin typeface="Arial MT"/>
                <a:cs typeface="Arial MT"/>
              </a:rPr>
              <a:t> </a:t>
            </a:r>
            <a:r>
              <a:rPr sz="3850" spc="60" dirty="0">
                <a:solidFill>
                  <a:srgbClr val="1DB100"/>
                </a:solidFill>
                <a:latin typeface="Arial MT"/>
                <a:cs typeface="Arial MT"/>
              </a:rPr>
              <a:t>Marker</a:t>
            </a:r>
            <a:r>
              <a:rPr sz="3850" spc="-35" dirty="0">
                <a:solidFill>
                  <a:srgbClr val="1DB100"/>
                </a:solidFill>
                <a:latin typeface="Arial MT"/>
                <a:cs typeface="Arial MT"/>
              </a:rPr>
              <a:t> </a:t>
            </a:r>
            <a:r>
              <a:rPr sz="3850" spc="-385" dirty="0">
                <a:solidFill>
                  <a:srgbClr val="FFFFFF"/>
                </a:solidFill>
                <a:latin typeface="Arial MT"/>
                <a:cs typeface="Arial MT"/>
              </a:rPr>
              <a:t>=</a:t>
            </a:r>
            <a:r>
              <a:rPr sz="385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850" spc="85" dirty="0">
                <a:solidFill>
                  <a:srgbClr val="FFFFFF"/>
                </a:solidFill>
                <a:latin typeface="Arial MT"/>
                <a:cs typeface="Arial MT"/>
              </a:rPr>
              <a:t>Successful </a:t>
            </a:r>
            <a:r>
              <a:rPr sz="3850" spc="95" dirty="0">
                <a:solidFill>
                  <a:srgbClr val="FFFFFF"/>
                </a:solidFill>
                <a:latin typeface="Arial MT"/>
                <a:cs typeface="Arial MT"/>
              </a:rPr>
              <a:t>Launch</a:t>
            </a:r>
            <a:endParaRPr sz="3850">
              <a:latin typeface="Arial MT"/>
              <a:cs typeface="Arial MT"/>
            </a:endParaRPr>
          </a:p>
          <a:p>
            <a:pPr marL="924560" lvl="1" indent="-451484">
              <a:lnSpc>
                <a:spcPct val="100000"/>
              </a:lnSpc>
              <a:spcBef>
                <a:spcPts val="2430"/>
              </a:spcBef>
              <a:buClr>
                <a:srgbClr val="FFFFFF"/>
              </a:buClr>
              <a:buChar char="-"/>
              <a:tabLst>
                <a:tab pos="924560" algn="l"/>
              </a:tabLst>
            </a:pPr>
            <a:r>
              <a:rPr sz="3850" dirty="0">
                <a:solidFill>
                  <a:srgbClr val="EE220D"/>
                </a:solidFill>
                <a:latin typeface="Arial MT"/>
                <a:cs typeface="Arial MT"/>
              </a:rPr>
              <a:t>Red </a:t>
            </a:r>
            <a:r>
              <a:rPr sz="3850" spc="60" dirty="0">
                <a:solidFill>
                  <a:srgbClr val="EE220D"/>
                </a:solidFill>
                <a:latin typeface="Arial MT"/>
                <a:cs typeface="Arial MT"/>
              </a:rPr>
              <a:t>Marker</a:t>
            </a:r>
            <a:r>
              <a:rPr sz="3850" spc="5" dirty="0">
                <a:solidFill>
                  <a:srgbClr val="EE220D"/>
                </a:solidFill>
                <a:latin typeface="Arial MT"/>
                <a:cs typeface="Arial MT"/>
              </a:rPr>
              <a:t> </a:t>
            </a:r>
            <a:r>
              <a:rPr sz="3850" spc="-385" dirty="0">
                <a:solidFill>
                  <a:srgbClr val="FFFFFF"/>
                </a:solidFill>
                <a:latin typeface="Arial MT"/>
                <a:cs typeface="Arial MT"/>
              </a:rPr>
              <a:t>=</a:t>
            </a:r>
            <a:r>
              <a:rPr sz="385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850" dirty="0">
                <a:solidFill>
                  <a:srgbClr val="FFFFFF"/>
                </a:solidFill>
                <a:latin typeface="Arial MT"/>
                <a:cs typeface="Arial MT"/>
              </a:rPr>
              <a:t>Failed </a:t>
            </a:r>
            <a:r>
              <a:rPr sz="3850" spc="95" dirty="0">
                <a:solidFill>
                  <a:srgbClr val="FFFFFF"/>
                </a:solidFill>
                <a:latin typeface="Arial MT"/>
                <a:cs typeface="Arial MT"/>
              </a:rPr>
              <a:t>Launch</a:t>
            </a:r>
            <a:endParaRPr sz="3850">
              <a:latin typeface="Arial MT"/>
              <a:cs typeface="Arial MT"/>
            </a:endParaRPr>
          </a:p>
          <a:p>
            <a:pPr marL="464184" marR="549275" indent="-452120">
              <a:lnSpc>
                <a:spcPct val="110600"/>
              </a:lnSpc>
              <a:spcBef>
                <a:spcPts val="1945"/>
              </a:spcBef>
              <a:buChar char="•"/>
              <a:tabLst>
                <a:tab pos="464184" algn="l"/>
              </a:tabLst>
            </a:pPr>
            <a:r>
              <a:rPr sz="3850" spc="105" dirty="0">
                <a:solidFill>
                  <a:srgbClr val="FFFFFF"/>
                </a:solidFill>
                <a:latin typeface="Arial MT"/>
                <a:cs typeface="Arial MT"/>
              </a:rPr>
              <a:t>Launch</a:t>
            </a:r>
            <a:r>
              <a:rPr sz="385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850" spc="80" dirty="0">
                <a:solidFill>
                  <a:srgbClr val="FFFFFF"/>
                </a:solidFill>
                <a:latin typeface="Arial MT"/>
                <a:cs typeface="Arial MT"/>
              </a:rPr>
              <a:t>Site</a:t>
            </a:r>
            <a:r>
              <a:rPr sz="385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850" spc="-85" dirty="0">
                <a:solidFill>
                  <a:srgbClr val="FFFFFF"/>
                </a:solidFill>
                <a:latin typeface="Arial MT"/>
                <a:cs typeface="Arial MT"/>
              </a:rPr>
              <a:t>KSC</a:t>
            </a:r>
            <a:r>
              <a:rPr sz="385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850" spc="-80" dirty="0">
                <a:solidFill>
                  <a:srgbClr val="FFFFFF"/>
                </a:solidFill>
                <a:latin typeface="Arial MT"/>
                <a:cs typeface="Arial MT"/>
              </a:rPr>
              <a:t>LC-</a:t>
            </a:r>
            <a:r>
              <a:rPr sz="3850" spc="155" dirty="0">
                <a:solidFill>
                  <a:srgbClr val="FFFFFF"/>
                </a:solidFill>
                <a:latin typeface="Arial MT"/>
                <a:cs typeface="Arial MT"/>
              </a:rPr>
              <a:t>39A</a:t>
            </a:r>
            <a:r>
              <a:rPr sz="385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850" dirty="0">
                <a:solidFill>
                  <a:srgbClr val="FFFFFF"/>
                </a:solidFill>
                <a:latin typeface="Arial MT"/>
                <a:cs typeface="Arial MT"/>
              </a:rPr>
              <a:t>has</a:t>
            </a:r>
            <a:r>
              <a:rPr sz="3850" spc="-50" dirty="0">
                <a:solidFill>
                  <a:srgbClr val="FFFFFF"/>
                </a:solidFill>
                <a:latin typeface="Arial MT"/>
                <a:cs typeface="Arial MT"/>
              </a:rPr>
              <a:t> a </a:t>
            </a:r>
            <a:r>
              <a:rPr sz="3850" spc="100" dirty="0">
                <a:solidFill>
                  <a:srgbClr val="FFFFFF"/>
                </a:solidFill>
                <a:latin typeface="Arial MT"/>
                <a:cs typeface="Arial MT"/>
              </a:rPr>
              <a:t>very</a:t>
            </a:r>
            <a:r>
              <a:rPr sz="38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850" spc="180" dirty="0">
                <a:solidFill>
                  <a:srgbClr val="FFFFFF"/>
                </a:solidFill>
                <a:latin typeface="Arial MT"/>
                <a:cs typeface="Arial MT"/>
              </a:rPr>
              <a:t>high</a:t>
            </a:r>
            <a:r>
              <a:rPr sz="38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850" spc="55" dirty="0">
                <a:solidFill>
                  <a:srgbClr val="FFFFFF"/>
                </a:solidFill>
                <a:latin typeface="Arial MT"/>
                <a:cs typeface="Arial MT"/>
              </a:rPr>
              <a:t>Success</a:t>
            </a:r>
            <a:r>
              <a:rPr sz="38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850" spc="-10" dirty="0">
                <a:solidFill>
                  <a:srgbClr val="FFFFFF"/>
                </a:solidFill>
                <a:latin typeface="Arial MT"/>
                <a:cs typeface="Arial MT"/>
              </a:rPr>
              <a:t>Rate.</a:t>
            </a:r>
            <a:endParaRPr sz="3850"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992932" y="2513394"/>
            <a:ext cx="7851798" cy="7748455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76895" y="1061078"/>
            <a:ext cx="11619792" cy="1761872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3545934"/>
            <a:ext cx="6616700" cy="6538595"/>
          </a:xfrm>
          <a:prstGeom prst="rect">
            <a:avLst/>
          </a:prstGeom>
        </p:spPr>
        <p:txBody>
          <a:bodyPr vert="horz" wrap="square" lIns="0" tIns="22415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764"/>
              </a:spcBef>
            </a:pPr>
            <a:r>
              <a:rPr sz="2550" spc="85" dirty="0">
                <a:solidFill>
                  <a:srgbClr val="D5D5D5"/>
                </a:solidFill>
                <a:latin typeface="Arial MT"/>
                <a:cs typeface="Arial MT"/>
              </a:rPr>
              <a:t>Explanation:</a:t>
            </a:r>
            <a:endParaRPr sz="2550">
              <a:latin typeface="Arial MT"/>
              <a:cs typeface="Arial MT"/>
            </a:endParaRPr>
          </a:p>
          <a:p>
            <a:pPr marL="1200785" marR="5080" indent="-267335">
              <a:lnSpc>
                <a:spcPct val="110500"/>
              </a:lnSpc>
              <a:spcBef>
                <a:spcPts val="1165"/>
              </a:spcBef>
              <a:buChar char="•"/>
              <a:tabLst>
                <a:tab pos="1200785" algn="l"/>
              </a:tabLst>
            </a:pPr>
            <a:r>
              <a:rPr sz="2300" dirty="0">
                <a:solidFill>
                  <a:srgbClr val="FFFFFF"/>
                </a:solidFill>
                <a:latin typeface="Arial MT"/>
                <a:cs typeface="Arial MT"/>
              </a:rPr>
              <a:t>From</a:t>
            </a:r>
            <a:r>
              <a:rPr sz="2300" spc="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spc="95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300" spc="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dirty="0">
                <a:solidFill>
                  <a:srgbClr val="FFFFFF"/>
                </a:solidFill>
                <a:latin typeface="Arial MT"/>
                <a:cs typeface="Arial MT"/>
              </a:rPr>
              <a:t>visual</a:t>
            </a:r>
            <a:r>
              <a:rPr sz="2300" spc="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dirty="0">
                <a:solidFill>
                  <a:srgbClr val="FFFFFF"/>
                </a:solidFill>
                <a:latin typeface="Arial MT"/>
                <a:cs typeface="Arial MT"/>
              </a:rPr>
              <a:t>analysis</a:t>
            </a:r>
            <a:r>
              <a:rPr sz="2300" spc="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spc="130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2300" spc="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spc="95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300" spc="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spc="65" dirty="0">
                <a:solidFill>
                  <a:srgbClr val="FFFFFF"/>
                </a:solidFill>
                <a:latin typeface="Arial MT"/>
                <a:cs typeface="Arial MT"/>
              </a:rPr>
              <a:t>launch </a:t>
            </a:r>
            <a:r>
              <a:rPr sz="2300" spc="50" dirty="0">
                <a:solidFill>
                  <a:srgbClr val="FFFFFF"/>
                </a:solidFill>
                <a:latin typeface="Arial MT"/>
                <a:cs typeface="Arial MT"/>
              </a:rPr>
              <a:t>site</a:t>
            </a:r>
            <a:r>
              <a:rPr sz="23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spc="-100" dirty="0">
                <a:solidFill>
                  <a:srgbClr val="FFFFFF"/>
                </a:solidFill>
                <a:latin typeface="Arial MT"/>
                <a:cs typeface="Arial MT"/>
              </a:rPr>
              <a:t>KSC</a:t>
            </a:r>
            <a:r>
              <a:rPr sz="23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spc="-65" dirty="0">
                <a:solidFill>
                  <a:srgbClr val="FFFFFF"/>
                </a:solidFill>
                <a:latin typeface="Arial MT"/>
                <a:cs typeface="Arial MT"/>
              </a:rPr>
              <a:t>LC-</a:t>
            </a:r>
            <a:r>
              <a:rPr sz="2300" spc="80" dirty="0">
                <a:solidFill>
                  <a:srgbClr val="FFFFFF"/>
                </a:solidFill>
                <a:latin typeface="Arial MT"/>
                <a:cs typeface="Arial MT"/>
              </a:rPr>
              <a:t>39A</a:t>
            </a:r>
            <a:r>
              <a:rPr sz="23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spc="75" dirty="0">
                <a:solidFill>
                  <a:srgbClr val="FFFFFF"/>
                </a:solidFill>
                <a:latin typeface="Arial MT"/>
                <a:cs typeface="Arial MT"/>
              </a:rPr>
              <a:t>we</a:t>
            </a:r>
            <a:r>
              <a:rPr sz="23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spc="60" dirty="0">
                <a:solidFill>
                  <a:srgbClr val="FFFFFF"/>
                </a:solidFill>
                <a:latin typeface="Arial MT"/>
                <a:cs typeface="Arial MT"/>
              </a:rPr>
              <a:t>can</a:t>
            </a:r>
            <a:r>
              <a:rPr sz="23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spc="60" dirty="0">
                <a:solidFill>
                  <a:srgbClr val="FFFFFF"/>
                </a:solidFill>
                <a:latin typeface="Arial MT"/>
                <a:cs typeface="Arial MT"/>
              </a:rPr>
              <a:t>clearly</a:t>
            </a:r>
            <a:r>
              <a:rPr sz="23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dirty="0">
                <a:solidFill>
                  <a:srgbClr val="FFFFFF"/>
                </a:solidFill>
                <a:latin typeface="Arial MT"/>
                <a:cs typeface="Arial MT"/>
              </a:rPr>
              <a:t>see</a:t>
            </a:r>
            <a:r>
              <a:rPr sz="23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spc="75" dirty="0">
                <a:solidFill>
                  <a:srgbClr val="FFFFFF"/>
                </a:solidFill>
                <a:latin typeface="Arial MT"/>
                <a:cs typeface="Arial MT"/>
              </a:rPr>
              <a:t>that </a:t>
            </a:r>
            <a:r>
              <a:rPr sz="2300" spc="120" dirty="0">
                <a:solidFill>
                  <a:srgbClr val="FFFFFF"/>
                </a:solidFill>
                <a:latin typeface="Arial MT"/>
                <a:cs typeface="Arial MT"/>
              </a:rPr>
              <a:t>it</a:t>
            </a:r>
            <a:r>
              <a:rPr sz="23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spc="-25" dirty="0">
                <a:solidFill>
                  <a:srgbClr val="FFFFFF"/>
                </a:solidFill>
                <a:latin typeface="Arial MT"/>
                <a:cs typeface="Arial MT"/>
              </a:rPr>
              <a:t>is:</a:t>
            </a:r>
            <a:endParaRPr sz="2300">
              <a:latin typeface="Arial MT"/>
              <a:cs typeface="Arial MT"/>
            </a:endParaRPr>
          </a:p>
          <a:p>
            <a:pPr marL="1661795" lvl="1" indent="-267335">
              <a:lnSpc>
                <a:spcPct val="100000"/>
              </a:lnSpc>
              <a:spcBef>
                <a:spcPts val="1435"/>
              </a:spcBef>
              <a:buChar char="-"/>
              <a:tabLst>
                <a:tab pos="1661795" algn="l"/>
              </a:tabLst>
            </a:pPr>
            <a:r>
              <a:rPr sz="2300" spc="50" dirty="0">
                <a:solidFill>
                  <a:srgbClr val="FFFFFF"/>
                </a:solidFill>
                <a:latin typeface="Arial MT"/>
                <a:cs typeface="Arial MT"/>
              </a:rPr>
              <a:t>relative</a:t>
            </a:r>
            <a:r>
              <a:rPr sz="2300" spc="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spc="60" dirty="0">
                <a:solidFill>
                  <a:srgbClr val="FFFFFF"/>
                </a:solidFill>
                <a:latin typeface="Arial MT"/>
                <a:cs typeface="Arial MT"/>
              </a:rPr>
              <a:t>close</a:t>
            </a:r>
            <a:r>
              <a:rPr sz="2300" spc="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spc="140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2300" spc="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dirty="0">
                <a:solidFill>
                  <a:srgbClr val="FFFFFF"/>
                </a:solidFill>
                <a:latin typeface="Arial MT"/>
                <a:cs typeface="Arial MT"/>
              </a:rPr>
              <a:t>railway</a:t>
            </a:r>
            <a:r>
              <a:rPr sz="2300" spc="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spc="-50" dirty="0">
                <a:solidFill>
                  <a:srgbClr val="FFFFFF"/>
                </a:solidFill>
                <a:latin typeface="Arial MT"/>
                <a:cs typeface="Arial MT"/>
              </a:rPr>
              <a:t>(15.23</a:t>
            </a:r>
            <a:r>
              <a:rPr sz="2300" spc="25" dirty="0">
                <a:solidFill>
                  <a:srgbClr val="FFFFFF"/>
                </a:solidFill>
                <a:latin typeface="Arial MT"/>
                <a:cs typeface="Arial MT"/>
              </a:rPr>
              <a:t> km)</a:t>
            </a:r>
            <a:endParaRPr sz="2300">
              <a:latin typeface="Arial MT"/>
              <a:cs typeface="Arial MT"/>
            </a:endParaRPr>
          </a:p>
          <a:p>
            <a:pPr marL="1661795" lvl="1" indent="-267335">
              <a:lnSpc>
                <a:spcPct val="100000"/>
              </a:lnSpc>
              <a:spcBef>
                <a:spcPts val="1440"/>
              </a:spcBef>
              <a:buChar char="-"/>
              <a:tabLst>
                <a:tab pos="1661795" algn="l"/>
              </a:tabLst>
            </a:pPr>
            <a:r>
              <a:rPr sz="2300" spc="50" dirty="0">
                <a:solidFill>
                  <a:srgbClr val="FFFFFF"/>
                </a:solidFill>
                <a:latin typeface="Arial MT"/>
                <a:cs typeface="Arial MT"/>
              </a:rPr>
              <a:t>relative</a:t>
            </a:r>
            <a:r>
              <a:rPr sz="2300" spc="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spc="60" dirty="0">
                <a:solidFill>
                  <a:srgbClr val="FFFFFF"/>
                </a:solidFill>
                <a:latin typeface="Arial MT"/>
                <a:cs typeface="Arial MT"/>
              </a:rPr>
              <a:t>close</a:t>
            </a:r>
            <a:r>
              <a:rPr sz="2300" spc="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spc="140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2300" spc="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spc="65" dirty="0">
                <a:solidFill>
                  <a:srgbClr val="FFFFFF"/>
                </a:solidFill>
                <a:latin typeface="Arial MT"/>
                <a:cs typeface="Arial MT"/>
              </a:rPr>
              <a:t>highway</a:t>
            </a:r>
            <a:r>
              <a:rPr sz="2300" spc="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dirty="0">
                <a:solidFill>
                  <a:srgbClr val="FFFFFF"/>
                </a:solidFill>
                <a:latin typeface="Arial MT"/>
                <a:cs typeface="Arial MT"/>
              </a:rPr>
              <a:t>(20.28</a:t>
            </a:r>
            <a:r>
              <a:rPr sz="2300" spc="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spc="25" dirty="0">
                <a:solidFill>
                  <a:srgbClr val="FFFFFF"/>
                </a:solidFill>
                <a:latin typeface="Arial MT"/>
                <a:cs typeface="Arial MT"/>
              </a:rPr>
              <a:t>km)</a:t>
            </a:r>
            <a:endParaRPr sz="2300">
              <a:latin typeface="Arial MT"/>
              <a:cs typeface="Arial MT"/>
            </a:endParaRPr>
          </a:p>
          <a:p>
            <a:pPr marL="1661795" lvl="1" indent="-267335">
              <a:lnSpc>
                <a:spcPct val="100000"/>
              </a:lnSpc>
              <a:spcBef>
                <a:spcPts val="1440"/>
              </a:spcBef>
              <a:buChar char="-"/>
              <a:tabLst>
                <a:tab pos="1661795" algn="l"/>
              </a:tabLst>
            </a:pPr>
            <a:r>
              <a:rPr sz="2300" spc="50" dirty="0">
                <a:solidFill>
                  <a:srgbClr val="FFFFFF"/>
                </a:solidFill>
                <a:latin typeface="Arial MT"/>
                <a:cs typeface="Arial MT"/>
              </a:rPr>
              <a:t>relative</a:t>
            </a:r>
            <a:r>
              <a:rPr sz="23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spc="60" dirty="0">
                <a:solidFill>
                  <a:srgbClr val="FFFFFF"/>
                </a:solidFill>
                <a:latin typeface="Arial MT"/>
                <a:cs typeface="Arial MT"/>
              </a:rPr>
              <a:t>close</a:t>
            </a:r>
            <a:r>
              <a:rPr sz="23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spc="140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23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spc="70" dirty="0">
                <a:solidFill>
                  <a:srgbClr val="FFFFFF"/>
                </a:solidFill>
                <a:latin typeface="Arial MT"/>
                <a:cs typeface="Arial MT"/>
              </a:rPr>
              <a:t>coastline</a:t>
            </a:r>
            <a:r>
              <a:rPr sz="23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spc="-10" dirty="0">
                <a:solidFill>
                  <a:srgbClr val="FFFFFF"/>
                </a:solidFill>
                <a:latin typeface="Arial MT"/>
                <a:cs typeface="Arial MT"/>
              </a:rPr>
              <a:t>(14.99</a:t>
            </a:r>
            <a:r>
              <a:rPr sz="23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spc="25" dirty="0">
                <a:solidFill>
                  <a:srgbClr val="FFFFFF"/>
                </a:solidFill>
                <a:latin typeface="Arial MT"/>
                <a:cs typeface="Arial MT"/>
              </a:rPr>
              <a:t>km)</a:t>
            </a:r>
            <a:endParaRPr sz="2300">
              <a:latin typeface="Arial MT"/>
              <a:cs typeface="Arial MT"/>
            </a:endParaRPr>
          </a:p>
          <a:p>
            <a:pPr marL="1200785" marR="722630" indent="-267335">
              <a:lnSpc>
                <a:spcPct val="110500"/>
              </a:lnSpc>
              <a:spcBef>
                <a:spcPts val="1145"/>
              </a:spcBef>
              <a:buChar char="•"/>
              <a:tabLst>
                <a:tab pos="1200785" algn="l"/>
              </a:tabLst>
            </a:pPr>
            <a:r>
              <a:rPr sz="2300" dirty="0">
                <a:solidFill>
                  <a:srgbClr val="FFFFFF"/>
                </a:solidFill>
                <a:latin typeface="Arial MT"/>
                <a:cs typeface="Arial MT"/>
              </a:rPr>
              <a:t>Also</a:t>
            </a:r>
            <a:r>
              <a:rPr sz="23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spc="95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3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spc="75" dirty="0">
                <a:solidFill>
                  <a:srgbClr val="FFFFFF"/>
                </a:solidFill>
                <a:latin typeface="Arial MT"/>
                <a:cs typeface="Arial MT"/>
              </a:rPr>
              <a:t>launch</a:t>
            </a:r>
            <a:r>
              <a:rPr sz="23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spc="50" dirty="0">
                <a:solidFill>
                  <a:srgbClr val="FFFFFF"/>
                </a:solidFill>
                <a:latin typeface="Arial MT"/>
                <a:cs typeface="Arial MT"/>
              </a:rPr>
              <a:t>site</a:t>
            </a:r>
            <a:r>
              <a:rPr sz="23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spc="-100" dirty="0">
                <a:solidFill>
                  <a:srgbClr val="FFFFFF"/>
                </a:solidFill>
                <a:latin typeface="Arial MT"/>
                <a:cs typeface="Arial MT"/>
              </a:rPr>
              <a:t>KSC</a:t>
            </a:r>
            <a:r>
              <a:rPr sz="23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spc="-65" dirty="0">
                <a:solidFill>
                  <a:srgbClr val="FFFFFF"/>
                </a:solidFill>
                <a:latin typeface="Arial MT"/>
                <a:cs typeface="Arial MT"/>
              </a:rPr>
              <a:t>LC-</a:t>
            </a:r>
            <a:r>
              <a:rPr sz="2300" spc="80" dirty="0">
                <a:solidFill>
                  <a:srgbClr val="FFFFFF"/>
                </a:solidFill>
                <a:latin typeface="Arial MT"/>
                <a:cs typeface="Arial MT"/>
              </a:rPr>
              <a:t>39A</a:t>
            </a:r>
            <a:r>
              <a:rPr sz="23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spc="-25" dirty="0">
                <a:solidFill>
                  <a:srgbClr val="FFFFFF"/>
                </a:solidFill>
                <a:latin typeface="Arial MT"/>
                <a:cs typeface="Arial MT"/>
              </a:rPr>
              <a:t>is </a:t>
            </a:r>
            <a:r>
              <a:rPr sz="2300" spc="50" dirty="0">
                <a:solidFill>
                  <a:srgbClr val="FFFFFF"/>
                </a:solidFill>
                <a:latin typeface="Arial MT"/>
                <a:cs typeface="Arial MT"/>
              </a:rPr>
              <a:t>relative</a:t>
            </a:r>
            <a:r>
              <a:rPr sz="23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spc="60" dirty="0">
                <a:solidFill>
                  <a:srgbClr val="FFFFFF"/>
                </a:solidFill>
                <a:latin typeface="Arial MT"/>
                <a:cs typeface="Arial MT"/>
              </a:rPr>
              <a:t>close</a:t>
            </a:r>
            <a:r>
              <a:rPr sz="23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spc="140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23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spc="60" dirty="0">
                <a:solidFill>
                  <a:srgbClr val="FFFFFF"/>
                </a:solidFill>
                <a:latin typeface="Arial MT"/>
                <a:cs typeface="Arial MT"/>
              </a:rPr>
              <a:t>its</a:t>
            </a:r>
            <a:r>
              <a:rPr sz="23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spc="65" dirty="0">
                <a:solidFill>
                  <a:srgbClr val="FFFFFF"/>
                </a:solidFill>
                <a:latin typeface="Arial MT"/>
                <a:cs typeface="Arial MT"/>
              </a:rPr>
              <a:t>closest</a:t>
            </a:r>
            <a:r>
              <a:rPr sz="23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spc="90" dirty="0">
                <a:solidFill>
                  <a:srgbClr val="FFFFFF"/>
                </a:solidFill>
                <a:latin typeface="Arial MT"/>
                <a:cs typeface="Arial MT"/>
              </a:rPr>
              <a:t>city </a:t>
            </a:r>
            <a:r>
              <a:rPr sz="2300" dirty="0">
                <a:solidFill>
                  <a:srgbClr val="FFFFFF"/>
                </a:solidFill>
                <a:latin typeface="Arial MT"/>
                <a:cs typeface="Arial MT"/>
              </a:rPr>
              <a:t>Titusville</a:t>
            </a:r>
            <a:r>
              <a:rPr sz="2300" spc="1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spc="-35" dirty="0">
                <a:solidFill>
                  <a:srgbClr val="FFFFFF"/>
                </a:solidFill>
                <a:latin typeface="Arial MT"/>
                <a:cs typeface="Arial MT"/>
              </a:rPr>
              <a:t>(16.32</a:t>
            </a:r>
            <a:r>
              <a:rPr sz="2300" spc="1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spc="-20" dirty="0">
                <a:solidFill>
                  <a:srgbClr val="FFFFFF"/>
                </a:solidFill>
                <a:latin typeface="Arial MT"/>
                <a:cs typeface="Arial MT"/>
              </a:rPr>
              <a:t>km).</a:t>
            </a:r>
            <a:endParaRPr sz="2300">
              <a:latin typeface="Arial MT"/>
              <a:cs typeface="Arial MT"/>
            </a:endParaRPr>
          </a:p>
          <a:p>
            <a:pPr marL="1200785" marR="432434" indent="-267335">
              <a:lnSpc>
                <a:spcPct val="110500"/>
              </a:lnSpc>
              <a:spcBef>
                <a:spcPts val="1150"/>
              </a:spcBef>
              <a:buChar char="•"/>
              <a:tabLst>
                <a:tab pos="1200785" algn="l"/>
              </a:tabLst>
            </a:pPr>
            <a:r>
              <a:rPr sz="2300" dirty="0">
                <a:solidFill>
                  <a:srgbClr val="FFFFFF"/>
                </a:solidFill>
                <a:latin typeface="Arial MT"/>
                <a:cs typeface="Arial MT"/>
              </a:rPr>
              <a:t>Failed</a:t>
            </a:r>
            <a:r>
              <a:rPr sz="23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spc="80" dirty="0">
                <a:solidFill>
                  <a:srgbClr val="FFFFFF"/>
                </a:solidFill>
                <a:latin typeface="Arial MT"/>
                <a:cs typeface="Arial MT"/>
              </a:rPr>
              <a:t>rocket</a:t>
            </a:r>
            <a:r>
              <a:rPr sz="23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spc="120" dirty="0">
                <a:solidFill>
                  <a:srgbClr val="FFFFFF"/>
                </a:solidFill>
                <a:latin typeface="Arial MT"/>
                <a:cs typeface="Arial MT"/>
              </a:rPr>
              <a:t>with</a:t>
            </a:r>
            <a:r>
              <a:rPr sz="23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spc="60" dirty="0">
                <a:solidFill>
                  <a:srgbClr val="FFFFFF"/>
                </a:solidFill>
                <a:latin typeface="Arial MT"/>
                <a:cs typeface="Arial MT"/>
              </a:rPr>
              <a:t>its</a:t>
            </a:r>
            <a:r>
              <a:rPr sz="23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spc="95" dirty="0">
                <a:solidFill>
                  <a:srgbClr val="FFFFFF"/>
                </a:solidFill>
                <a:latin typeface="Arial MT"/>
                <a:cs typeface="Arial MT"/>
              </a:rPr>
              <a:t>high</a:t>
            </a:r>
            <a:r>
              <a:rPr sz="23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spc="60" dirty="0">
                <a:solidFill>
                  <a:srgbClr val="FFFFFF"/>
                </a:solidFill>
                <a:latin typeface="Arial MT"/>
                <a:cs typeface="Arial MT"/>
              </a:rPr>
              <a:t>speed</a:t>
            </a:r>
            <a:r>
              <a:rPr sz="23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spc="35" dirty="0">
                <a:solidFill>
                  <a:srgbClr val="FFFFFF"/>
                </a:solidFill>
                <a:latin typeface="Arial MT"/>
                <a:cs typeface="Arial MT"/>
              </a:rPr>
              <a:t>can </a:t>
            </a:r>
            <a:r>
              <a:rPr sz="2300" spc="75" dirty="0">
                <a:solidFill>
                  <a:srgbClr val="FFFFFF"/>
                </a:solidFill>
                <a:latin typeface="Arial MT"/>
                <a:cs typeface="Arial MT"/>
              </a:rPr>
              <a:t>cover</a:t>
            </a:r>
            <a:r>
              <a:rPr sz="23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spc="60" dirty="0">
                <a:solidFill>
                  <a:srgbClr val="FFFFFF"/>
                </a:solidFill>
                <a:latin typeface="Arial MT"/>
                <a:cs typeface="Arial MT"/>
              </a:rPr>
              <a:t>distances</a:t>
            </a:r>
            <a:r>
              <a:rPr sz="23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dirty="0">
                <a:solidFill>
                  <a:srgbClr val="FFFFFF"/>
                </a:solidFill>
                <a:latin typeface="Arial MT"/>
                <a:cs typeface="Arial MT"/>
              </a:rPr>
              <a:t>like </a:t>
            </a:r>
            <a:r>
              <a:rPr sz="2300" spc="-120" dirty="0">
                <a:solidFill>
                  <a:srgbClr val="FFFFFF"/>
                </a:solidFill>
                <a:latin typeface="Arial MT"/>
                <a:cs typeface="Arial MT"/>
              </a:rPr>
              <a:t>15-</a:t>
            </a:r>
            <a:r>
              <a:rPr sz="2300" spc="125" dirty="0">
                <a:solidFill>
                  <a:srgbClr val="FFFFFF"/>
                </a:solidFill>
                <a:latin typeface="Arial MT"/>
                <a:cs typeface="Arial MT"/>
              </a:rPr>
              <a:t>20</a:t>
            </a:r>
            <a:r>
              <a:rPr sz="23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spc="90" dirty="0">
                <a:solidFill>
                  <a:srgbClr val="FFFFFF"/>
                </a:solidFill>
                <a:latin typeface="Arial MT"/>
                <a:cs typeface="Arial MT"/>
              </a:rPr>
              <a:t>km</a:t>
            </a:r>
            <a:r>
              <a:rPr sz="23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spc="80" dirty="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sz="23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spc="55" dirty="0">
                <a:solidFill>
                  <a:srgbClr val="FFFFFF"/>
                </a:solidFill>
                <a:latin typeface="Arial MT"/>
                <a:cs typeface="Arial MT"/>
              </a:rPr>
              <a:t>few seconds.</a:t>
            </a:r>
            <a:r>
              <a:rPr sz="23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spc="80" dirty="0">
                <a:solidFill>
                  <a:srgbClr val="FFFFFF"/>
                </a:solidFill>
                <a:latin typeface="Arial MT"/>
                <a:cs typeface="Arial MT"/>
              </a:rPr>
              <a:t>It</a:t>
            </a:r>
            <a:r>
              <a:rPr sz="23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spc="105" dirty="0">
                <a:solidFill>
                  <a:srgbClr val="FFFFFF"/>
                </a:solidFill>
                <a:latin typeface="Arial MT"/>
                <a:cs typeface="Arial MT"/>
              </a:rPr>
              <a:t>could</a:t>
            </a:r>
            <a:r>
              <a:rPr sz="23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spc="85" dirty="0">
                <a:solidFill>
                  <a:srgbClr val="FFFFFF"/>
                </a:solidFill>
                <a:latin typeface="Arial MT"/>
                <a:cs typeface="Arial MT"/>
              </a:rPr>
              <a:t>be</a:t>
            </a:r>
            <a:r>
              <a:rPr sz="23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spc="70" dirty="0">
                <a:solidFill>
                  <a:srgbClr val="FFFFFF"/>
                </a:solidFill>
                <a:latin typeface="Arial MT"/>
                <a:cs typeface="Arial MT"/>
              </a:rPr>
              <a:t>potentially </a:t>
            </a:r>
            <a:r>
              <a:rPr sz="2300" spc="65" dirty="0">
                <a:solidFill>
                  <a:srgbClr val="FFFFFF"/>
                </a:solidFill>
                <a:latin typeface="Arial MT"/>
                <a:cs typeface="Arial MT"/>
              </a:rPr>
              <a:t>dangerous</a:t>
            </a:r>
            <a:r>
              <a:rPr sz="23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spc="140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23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spc="100" dirty="0">
                <a:solidFill>
                  <a:srgbClr val="FFFFFF"/>
                </a:solidFill>
                <a:latin typeface="Arial MT"/>
                <a:cs typeface="Arial MT"/>
              </a:rPr>
              <a:t>populated</a:t>
            </a:r>
            <a:r>
              <a:rPr sz="23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spc="-10" dirty="0">
                <a:solidFill>
                  <a:srgbClr val="FFFFFF"/>
                </a:solidFill>
                <a:latin typeface="Arial MT"/>
                <a:cs typeface="Arial MT"/>
              </a:rPr>
              <a:t>areas.</a:t>
            </a:r>
            <a:endParaRPr sz="23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583912" y="3560373"/>
            <a:ext cx="10265283" cy="6701366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57609" y="3216236"/>
            <a:ext cx="15901839" cy="239837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0048925" y="1324132"/>
            <a:ext cx="8208475" cy="2401045"/>
          </a:xfrm>
          <a:prstGeom prst="rect">
            <a:avLst/>
          </a:prstGeom>
        </p:spPr>
        <p:txBody>
          <a:bodyPr vert="horz" lIns="0" tIns="15240" rIns="0" bIns="0" rtlCol="0" anchor="b">
            <a:normAutofit/>
          </a:bodyPr>
          <a:lstStyle/>
          <a:p>
            <a:pPr marL="12700">
              <a:spcBef>
                <a:spcPts val="120"/>
              </a:spcBef>
            </a:pPr>
            <a:r>
              <a:rPr lang="en-ZA" sz="5900" spc="125">
                <a:solidFill>
                  <a:schemeClr val="tx2"/>
                </a:solidFill>
              </a:rPr>
              <a:t>Project</a:t>
            </a:r>
            <a:r>
              <a:rPr lang="en-ZA" sz="5900" spc="-100">
                <a:solidFill>
                  <a:schemeClr val="tx2"/>
                </a:solidFill>
              </a:rPr>
              <a:t> </a:t>
            </a:r>
            <a:r>
              <a:rPr lang="en-ZA" sz="5900" spc="160">
                <a:solidFill>
                  <a:schemeClr val="tx2"/>
                </a:solidFill>
              </a:rPr>
              <a:t>background</a:t>
            </a:r>
            <a:r>
              <a:rPr lang="en-ZA" sz="5900" spc="-100">
                <a:solidFill>
                  <a:schemeClr val="tx2"/>
                </a:solidFill>
              </a:rPr>
              <a:t> </a:t>
            </a:r>
            <a:r>
              <a:rPr lang="en-ZA" sz="5900" spc="135">
                <a:solidFill>
                  <a:schemeClr val="tx2"/>
                </a:solidFill>
              </a:rPr>
              <a:t>and</a:t>
            </a:r>
            <a:r>
              <a:rPr lang="en-ZA" sz="5900" spc="-100">
                <a:solidFill>
                  <a:schemeClr val="tx2"/>
                </a:solidFill>
              </a:rPr>
              <a:t> </a:t>
            </a:r>
            <a:r>
              <a:rPr lang="en-ZA" sz="5900" spc="170">
                <a:solidFill>
                  <a:schemeClr val="tx2"/>
                </a:solidFill>
              </a:rPr>
              <a:t>context</a:t>
            </a:r>
            <a:endParaRPr lang="en-ZA" sz="5900">
              <a:solidFill>
                <a:schemeClr val="tx2"/>
              </a:solidFill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idx="1"/>
          </p:nvPr>
        </p:nvSpPr>
        <p:spPr>
          <a:xfrm>
            <a:off x="10043102" y="3993533"/>
            <a:ext cx="8207819" cy="6001457"/>
          </a:xfrm>
          <a:prstGeom prst="rect">
            <a:avLst/>
          </a:prstGeom>
        </p:spPr>
        <p:txBody>
          <a:bodyPr vert="horz" lIns="0" tIns="12065" rIns="0" bIns="0" rtlCol="0" anchor="ctr">
            <a:normAutofit/>
          </a:bodyPr>
          <a:lstStyle/>
          <a:p>
            <a:pPr marL="766445" marR="40005">
              <a:spcBef>
                <a:spcPts val="95"/>
              </a:spcBef>
            </a:pPr>
            <a:r>
              <a:rPr lang="en-GB" sz="2100">
                <a:solidFill>
                  <a:schemeClr val="tx2"/>
                </a:solidFill>
              </a:rPr>
              <a:t>SpaceX</a:t>
            </a:r>
            <a:r>
              <a:rPr lang="en-GB" sz="2100" spc="15">
                <a:solidFill>
                  <a:schemeClr val="tx2"/>
                </a:solidFill>
              </a:rPr>
              <a:t> </a:t>
            </a:r>
            <a:r>
              <a:rPr lang="en-GB" sz="2100">
                <a:solidFill>
                  <a:schemeClr val="tx2"/>
                </a:solidFill>
              </a:rPr>
              <a:t>is</a:t>
            </a:r>
            <a:r>
              <a:rPr lang="en-GB" sz="2100" spc="15">
                <a:solidFill>
                  <a:schemeClr val="tx2"/>
                </a:solidFill>
              </a:rPr>
              <a:t> </a:t>
            </a:r>
            <a:r>
              <a:rPr lang="en-GB" sz="2100" spc="125">
                <a:solidFill>
                  <a:schemeClr val="tx2"/>
                </a:solidFill>
              </a:rPr>
              <a:t>the</a:t>
            </a:r>
            <a:r>
              <a:rPr lang="en-GB" sz="2100" spc="20">
                <a:solidFill>
                  <a:schemeClr val="tx2"/>
                </a:solidFill>
              </a:rPr>
              <a:t> </a:t>
            </a:r>
            <a:r>
              <a:rPr lang="en-GB" sz="2100" spc="130">
                <a:solidFill>
                  <a:schemeClr val="tx2"/>
                </a:solidFill>
              </a:rPr>
              <a:t>most</a:t>
            </a:r>
            <a:r>
              <a:rPr lang="en-GB" sz="2100" spc="15">
                <a:solidFill>
                  <a:schemeClr val="tx2"/>
                </a:solidFill>
              </a:rPr>
              <a:t> </a:t>
            </a:r>
            <a:r>
              <a:rPr lang="en-GB" sz="2100" spc="80">
                <a:solidFill>
                  <a:schemeClr val="tx2"/>
                </a:solidFill>
              </a:rPr>
              <a:t>successful</a:t>
            </a:r>
            <a:r>
              <a:rPr lang="en-GB" sz="2100" spc="15">
                <a:solidFill>
                  <a:schemeClr val="tx2"/>
                </a:solidFill>
              </a:rPr>
              <a:t> </a:t>
            </a:r>
            <a:r>
              <a:rPr lang="en-GB" sz="2100" spc="130">
                <a:solidFill>
                  <a:schemeClr val="tx2"/>
                </a:solidFill>
              </a:rPr>
              <a:t>company</a:t>
            </a:r>
            <a:r>
              <a:rPr lang="en-GB" sz="2100" spc="20">
                <a:solidFill>
                  <a:schemeClr val="tx2"/>
                </a:solidFill>
              </a:rPr>
              <a:t> </a:t>
            </a:r>
            <a:r>
              <a:rPr lang="en-GB" sz="2100" spc="165">
                <a:solidFill>
                  <a:schemeClr val="tx2"/>
                </a:solidFill>
              </a:rPr>
              <a:t>of</a:t>
            </a:r>
            <a:r>
              <a:rPr lang="en-GB" sz="2100" spc="15">
                <a:solidFill>
                  <a:schemeClr val="tx2"/>
                </a:solidFill>
              </a:rPr>
              <a:t> </a:t>
            </a:r>
            <a:r>
              <a:rPr lang="en-GB" sz="2100" spc="125">
                <a:solidFill>
                  <a:schemeClr val="tx2"/>
                </a:solidFill>
              </a:rPr>
              <a:t>the</a:t>
            </a:r>
            <a:r>
              <a:rPr lang="en-GB" sz="2100" spc="15">
                <a:solidFill>
                  <a:schemeClr val="tx2"/>
                </a:solidFill>
              </a:rPr>
              <a:t> </a:t>
            </a:r>
            <a:r>
              <a:rPr lang="en-GB" sz="2100" spc="125">
                <a:solidFill>
                  <a:schemeClr val="tx2"/>
                </a:solidFill>
              </a:rPr>
              <a:t>commercial</a:t>
            </a:r>
            <a:r>
              <a:rPr lang="en-GB" sz="2100" spc="20">
                <a:solidFill>
                  <a:schemeClr val="tx2"/>
                </a:solidFill>
              </a:rPr>
              <a:t> </a:t>
            </a:r>
            <a:r>
              <a:rPr lang="en-GB" sz="2100" spc="60">
                <a:solidFill>
                  <a:schemeClr val="tx2"/>
                </a:solidFill>
              </a:rPr>
              <a:t>space </a:t>
            </a:r>
            <a:r>
              <a:rPr lang="en-GB" sz="2100" spc="55">
                <a:solidFill>
                  <a:schemeClr val="tx2"/>
                </a:solidFill>
              </a:rPr>
              <a:t>age,</a:t>
            </a:r>
            <a:r>
              <a:rPr lang="en-GB" sz="2100" spc="-15">
                <a:solidFill>
                  <a:schemeClr val="tx2"/>
                </a:solidFill>
              </a:rPr>
              <a:t> </a:t>
            </a:r>
            <a:r>
              <a:rPr lang="en-GB" sz="2100" spc="114">
                <a:solidFill>
                  <a:schemeClr val="tx2"/>
                </a:solidFill>
              </a:rPr>
              <a:t>making</a:t>
            </a:r>
            <a:r>
              <a:rPr lang="en-GB" sz="2100" spc="-15">
                <a:solidFill>
                  <a:schemeClr val="tx2"/>
                </a:solidFill>
              </a:rPr>
              <a:t> </a:t>
            </a:r>
            <a:r>
              <a:rPr lang="en-GB" sz="2100" spc="70">
                <a:solidFill>
                  <a:schemeClr val="tx2"/>
                </a:solidFill>
              </a:rPr>
              <a:t>space</a:t>
            </a:r>
            <a:r>
              <a:rPr lang="en-GB" sz="2100" spc="-15">
                <a:solidFill>
                  <a:schemeClr val="tx2"/>
                </a:solidFill>
              </a:rPr>
              <a:t> </a:t>
            </a:r>
            <a:r>
              <a:rPr lang="en-GB" sz="2100" spc="75">
                <a:solidFill>
                  <a:schemeClr val="tx2"/>
                </a:solidFill>
              </a:rPr>
              <a:t>travel</a:t>
            </a:r>
            <a:r>
              <a:rPr lang="en-GB" sz="2100" spc="-15">
                <a:solidFill>
                  <a:schemeClr val="tx2"/>
                </a:solidFill>
              </a:rPr>
              <a:t> </a:t>
            </a:r>
            <a:r>
              <a:rPr lang="en-GB" sz="2100" spc="90">
                <a:solidFill>
                  <a:schemeClr val="tx2"/>
                </a:solidFill>
              </a:rPr>
              <a:t>affordable.</a:t>
            </a:r>
            <a:r>
              <a:rPr lang="en-GB" sz="2100" spc="-15">
                <a:solidFill>
                  <a:schemeClr val="tx2"/>
                </a:solidFill>
              </a:rPr>
              <a:t> </a:t>
            </a:r>
            <a:r>
              <a:rPr lang="en-GB" sz="2100">
                <a:solidFill>
                  <a:schemeClr val="tx2"/>
                </a:solidFill>
              </a:rPr>
              <a:t>The</a:t>
            </a:r>
            <a:r>
              <a:rPr lang="en-GB" sz="2100" spc="-15">
                <a:solidFill>
                  <a:schemeClr val="tx2"/>
                </a:solidFill>
              </a:rPr>
              <a:t> </a:t>
            </a:r>
            <a:r>
              <a:rPr lang="en-GB" sz="2100" spc="130">
                <a:solidFill>
                  <a:schemeClr val="tx2"/>
                </a:solidFill>
              </a:rPr>
              <a:t>company</a:t>
            </a:r>
            <a:r>
              <a:rPr lang="en-GB" sz="2100" spc="-15">
                <a:solidFill>
                  <a:schemeClr val="tx2"/>
                </a:solidFill>
              </a:rPr>
              <a:t> </a:t>
            </a:r>
            <a:r>
              <a:rPr lang="en-GB" sz="2100" spc="65">
                <a:solidFill>
                  <a:schemeClr val="tx2"/>
                </a:solidFill>
              </a:rPr>
              <a:t>advertises</a:t>
            </a:r>
            <a:r>
              <a:rPr lang="en-GB" sz="2100" spc="-10">
                <a:solidFill>
                  <a:schemeClr val="tx2"/>
                </a:solidFill>
              </a:rPr>
              <a:t> Falcon </a:t>
            </a:r>
            <a:r>
              <a:rPr lang="en-GB" sz="2100" spc="180">
                <a:solidFill>
                  <a:schemeClr val="tx2"/>
                </a:solidFill>
              </a:rPr>
              <a:t>9</a:t>
            </a:r>
            <a:r>
              <a:rPr lang="en-GB" sz="2100" spc="-30">
                <a:solidFill>
                  <a:schemeClr val="tx2"/>
                </a:solidFill>
              </a:rPr>
              <a:t> </a:t>
            </a:r>
            <a:r>
              <a:rPr lang="en-GB" sz="2100" spc="110">
                <a:solidFill>
                  <a:schemeClr val="tx2"/>
                </a:solidFill>
              </a:rPr>
              <a:t>rocket</a:t>
            </a:r>
            <a:r>
              <a:rPr lang="en-GB" sz="2100" spc="-25">
                <a:solidFill>
                  <a:schemeClr val="tx2"/>
                </a:solidFill>
              </a:rPr>
              <a:t> </a:t>
            </a:r>
            <a:r>
              <a:rPr lang="en-GB" sz="2100" spc="75">
                <a:solidFill>
                  <a:schemeClr val="tx2"/>
                </a:solidFill>
              </a:rPr>
              <a:t>launches</a:t>
            </a:r>
            <a:r>
              <a:rPr lang="en-GB" sz="2100" spc="-25">
                <a:solidFill>
                  <a:schemeClr val="tx2"/>
                </a:solidFill>
              </a:rPr>
              <a:t> </a:t>
            </a:r>
            <a:r>
              <a:rPr lang="en-GB" sz="2100" spc="135">
                <a:solidFill>
                  <a:schemeClr val="tx2"/>
                </a:solidFill>
              </a:rPr>
              <a:t>on</a:t>
            </a:r>
            <a:r>
              <a:rPr lang="en-GB" sz="2100" spc="-30">
                <a:solidFill>
                  <a:schemeClr val="tx2"/>
                </a:solidFill>
              </a:rPr>
              <a:t> </a:t>
            </a:r>
            <a:r>
              <a:rPr lang="en-GB" sz="2100" spc="90">
                <a:solidFill>
                  <a:schemeClr val="tx2"/>
                </a:solidFill>
              </a:rPr>
              <a:t>its</a:t>
            </a:r>
            <a:r>
              <a:rPr lang="en-GB" sz="2100" spc="-25">
                <a:solidFill>
                  <a:schemeClr val="tx2"/>
                </a:solidFill>
              </a:rPr>
              <a:t> </a:t>
            </a:r>
            <a:r>
              <a:rPr lang="en-GB" sz="2100" spc="95">
                <a:solidFill>
                  <a:schemeClr val="tx2"/>
                </a:solidFill>
              </a:rPr>
              <a:t>website,</a:t>
            </a:r>
            <a:r>
              <a:rPr lang="en-GB" sz="2100" spc="-25">
                <a:solidFill>
                  <a:schemeClr val="tx2"/>
                </a:solidFill>
              </a:rPr>
              <a:t> </a:t>
            </a:r>
            <a:r>
              <a:rPr lang="en-GB" sz="2100" spc="155">
                <a:solidFill>
                  <a:schemeClr val="tx2"/>
                </a:solidFill>
              </a:rPr>
              <a:t>with</a:t>
            </a:r>
            <a:r>
              <a:rPr lang="en-GB" sz="2100" spc="-25">
                <a:solidFill>
                  <a:schemeClr val="tx2"/>
                </a:solidFill>
              </a:rPr>
              <a:t> </a:t>
            </a:r>
            <a:r>
              <a:rPr lang="en-GB" sz="2100">
                <a:solidFill>
                  <a:schemeClr val="tx2"/>
                </a:solidFill>
              </a:rPr>
              <a:t>a</a:t>
            </a:r>
            <a:r>
              <a:rPr lang="en-GB" sz="2100" spc="-30">
                <a:solidFill>
                  <a:schemeClr val="tx2"/>
                </a:solidFill>
              </a:rPr>
              <a:t> </a:t>
            </a:r>
            <a:r>
              <a:rPr lang="en-GB" sz="2100" spc="120">
                <a:solidFill>
                  <a:schemeClr val="tx2"/>
                </a:solidFill>
              </a:rPr>
              <a:t>cost</a:t>
            </a:r>
            <a:r>
              <a:rPr lang="en-GB" sz="2100" spc="-25">
                <a:solidFill>
                  <a:schemeClr val="tx2"/>
                </a:solidFill>
              </a:rPr>
              <a:t> </a:t>
            </a:r>
            <a:r>
              <a:rPr lang="en-GB" sz="2100" spc="165">
                <a:solidFill>
                  <a:schemeClr val="tx2"/>
                </a:solidFill>
              </a:rPr>
              <a:t>of</a:t>
            </a:r>
            <a:r>
              <a:rPr lang="en-GB" sz="2100" spc="-25">
                <a:solidFill>
                  <a:schemeClr val="tx2"/>
                </a:solidFill>
              </a:rPr>
              <a:t> </a:t>
            </a:r>
            <a:r>
              <a:rPr lang="en-GB" sz="2100" spc="90">
                <a:solidFill>
                  <a:schemeClr val="tx2"/>
                </a:solidFill>
              </a:rPr>
              <a:t>62</a:t>
            </a:r>
            <a:r>
              <a:rPr lang="en-GB" sz="2100" spc="-30">
                <a:solidFill>
                  <a:schemeClr val="tx2"/>
                </a:solidFill>
              </a:rPr>
              <a:t> </a:t>
            </a:r>
            <a:r>
              <a:rPr lang="en-GB" sz="2100" spc="120">
                <a:solidFill>
                  <a:schemeClr val="tx2"/>
                </a:solidFill>
              </a:rPr>
              <a:t>million</a:t>
            </a:r>
            <a:r>
              <a:rPr lang="en-GB" sz="2100" spc="-25">
                <a:solidFill>
                  <a:schemeClr val="tx2"/>
                </a:solidFill>
              </a:rPr>
              <a:t> </a:t>
            </a:r>
            <a:r>
              <a:rPr lang="en-GB" sz="2100" spc="70">
                <a:solidFill>
                  <a:schemeClr val="tx2"/>
                </a:solidFill>
              </a:rPr>
              <a:t>dollars; </a:t>
            </a:r>
            <a:r>
              <a:rPr lang="en-GB" sz="2100" spc="135">
                <a:solidFill>
                  <a:schemeClr val="tx2"/>
                </a:solidFill>
              </a:rPr>
              <a:t>other</a:t>
            </a:r>
            <a:r>
              <a:rPr lang="en-GB" sz="2100" spc="-35">
                <a:solidFill>
                  <a:schemeClr val="tx2"/>
                </a:solidFill>
              </a:rPr>
              <a:t> </a:t>
            </a:r>
            <a:r>
              <a:rPr lang="en-GB" sz="2100" spc="100">
                <a:solidFill>
                  <a:schemeClr val="tx2"/>
                </a:solidFill>
              </a:rPr>
              <a:t>providers</a:t>
            </a:r>
            <a:r>
              <a:rPr lang="en-GB" sz="2100" spc="-35">
                <a:solidFill>
                  <a:schemeClr val="tx2"/>
                </a:solidFill>
              </a:rPr>
              <a:t> </a:t>
            </a:r>
            <a:r>
              <a:rPr lang="en-GB" sz="2100" spc="120">
                <a:solidFill>
                  <a:schemeClr val="tx2"/>
                </a:solidFill>
              </a:rPr>
              <a:t>cost</a:t>
            </a:r>
            <a:r>
              <a:rPr lang="en-GB" sz="2100" spc="-35">
                <a:solidFill>
                  <a:schemeClr val="tx2"/>
                </a:solidFill>
              </a:rPr>
              <a:t> </a:t>
            </a:r>
            <a:r>
              <a:rPr lang="en-GB" sz="2100" spc="120">
                <a:solidFill>
                  <a:schemeClr val="tx2"/>
                </a:solidFill>
              </a:rPr>
              <a:t>upward</a:t>
            </a:r>
            <a:r>
              <a:rPr lang="en-GB" sz="2100" spc="-35">
                <a:solidFill>
                  <a:schemeClr val="tx2"/>
                </a:solidFill>
              </a:rPr>
              <a:t> </a:t>
            </a:r>
            <a:r>
              <a:rPr lang="en-GB" sz="2100" spc="165">
                <a:solidFill>
                  <a:schemeClr val="tx2"/>
                </a:solidFill>
              </a:rPr>
              <a:t>of</a:t>
            </a:r>
            <a:r>
              <a:rPr lang="en-GB" sz="2100" spc="-35">
                <a:solidFill>
                  <a:schemeClr val="tx2"/>
                </a:solidFill>
              </a:rPr>
              <a:t> </a:t>
            </a:r>
            <a:r>
              <a:rPr lang="en-GB" sz="2100">
                <a:solidFill>
                  <a:schemeClr val="tx2"/>
                </a:solidFill>
              </a:rPr>
              <a:t>165</a:t>
            </a:r>
            <a:r>
              <a:rPr lang="en-GB" sz="2100" spc="-30">
                <a:solidFill>
                  <a:schemeClr val="tx2"/>
                </a:solidFill>
              </a:rPr>
              <a:t> </a:t>
            </a:r>
            <a:r>
              <a:rPr lang="en-GB" sz="2100" spc="120">
                <a:solidFill>
                  <a:schemeClr val="tx2"/>
                </a:solidFill>
              </a:rPr>
              <a:t>million</a:t>
            </a:r>
            <a:r>
              <a:rPr lang="en-GB" sz="2100" spc="-35">
                <a:solidFill>
                  <a:schemeClr val="tx2"/>
                </a:solidFill>
              </a:rPr>
              <a:t> </a:t>
            </a:r>
            <a:r>
              <a:rPr lang="en-GB" sz="2100" spc="85">
                <a:solidFill>
                  <a:schemeClr val="tx2"/>
                </a:solidFill>
              </a:rPr>
              <a:t>dollars</a:t>
            </a:r>
            <a:r>
              <a:rPr lang="en-GB" sz="2100" spc="-35">
                <a:solidFill>
                  <a:schemeClr val="tx2"/>
                </a:solidFill>
              </a:rPr>
              <a:t> </a:t>
            </a:r>
            <a:r>
              <a:rPr lang="en-GB" sz="2100" spc="70">
                <a:solidFill>
                  <a:schemeClr val="tx2"/>
                </a:solidFill>
              </a:rPr>
              <a:t>each,</a:t>
            </a:r>
            <a:r>
              <a:rPr lang="en-GB" sz="2100" spc="-35">
                <a:solidFill>
                  <a:schemeClr val="tx2"/>
                </a:solidFill>
              </a:rPr>
              <a:t> </a:t>
            </a:r>
            <a:r>
              <a:rPr lang="en-GB" sz="2100" spc="165">
                <a:solidFill>
                  <a:schemeClr val="tx2"/>
                </a:solidFill>
              </a:rPr>
              <a:t>much</a:t>
            </a:r>
            <a:r>
              <a:rPr lang="en-GB" sz="2100" spc="-35">
                <a:solidFill>
                  <a:schemeClr val="tx2"/>
                </a:solidFill>
              </a:rPr>
              <a:t> </a:t>
            </a:r>
            <a:r>
              <a:rPr lang="en-GB" sz="2100" spc="165">
                <a:solidFill>
                  <a:schemeClr val="tx2"/>
                </a:solidFill>
              </a:rPr>
              <a:t>of</a:t>
            </a:r>
            <a:r>
              <a:rPr lang="en-GB" sz="2100" spc="-35">
                <a:solidFill>
                  <a:schemeClr val="tx2"/>
                </a:solidFill>
              </a:rPr>
              <a:t> </a:t>
            </a:r>
            <a:r>
              <a:rPr lang="en-GB" sz="2100" spc="100">
                <a:solidFill>
                  <a:schemeClr val="tx2"/>
                </a:solidFill>
              </a:rPr>
              <a:t>the </a:t>
            </a:r>
            <a:r>
              <a:rPr lang="en-GB" sz="2100" spc="50">
                <a:solidFill>
                  <a:schemeClr val="tx2"/>
                </a:solidFill>
              </a:rPr>
              <a:t>savings</a:t>
            </a:r>
            <a:r>
              <a:rPr lang="en-GB" sz="2100" spc="10">
                <a:solidFill>
                  <a:schemeClr val="tx2"/>
                </a:solidFill>
              </a:rPr>
              <a:t> </a:t>
            </a:r>
            <a:r>
              <a:rPr lang="en-GB" sz="2100">
                <a:solidFill>
                  <a:schemeClr val="tx2"/>
                </a:solidFill>
              </a:rPr>
              <a:t>is</a:t>
            </a:r>
            <a:r>
              <a:rPr lang="en-GB" sz="2100" spc="10">
                <a:solidFill>
                  <a:schemeClr val="tx2"/>
                </a:solidFill>
              </a:rPr>
              <a:t> </a:t>
            </a:r>
            <a:r>
              <a:rPr lang="en-GB" sz="2100" spc="70">
                <a:solidFill>
                  <a:schemeClr val="tx2"/>
                </a:solidFill>
              </a:rPr>
              <a:t>because</a:t>
            </a:r>
            <a:r>
              <a:rPr lang="en-GB" sz="2100" spc="10">
                <a:solidFill>
                  <a:schemeClr val="tx2"/>
                </a:solidFill>
              </a:rPr>
              <a:t> </a:t>
            </a:r>
            <a:r>
              <a:rPr lang="en-GB" sz="2100">
                <a:solidFill>
                  <a:schemeClr val="tx2"/>
                </a:solidFill>
              </a:rPr>
              <a:t>SpaceX</a:t>
            </a:r>
            <a:r>
              <a:rPr lang="en-GB" sz="2100" spc="10">
                <a:solidFill>
                  <a:schemeClr val="tx2"/>
                </a:solidFill>
              </a:rPr>
              <a:t> </a:t>
            </a:r>
            <a:r>
              <a:rPr lang="en-GB" sz="2100" spc="100">
                <a:solidFill>
                  <a:schemeClr val="tx2"/>
                </a:solidFill>
              </a:rPr>
              <a:t>can</a:t>
            </a:r>
            <a:r>
              <a:rPr lang="en-GB" sz="2100" spc="10">
                <a:solidFill>
                  <a:schemeClr val="tx2"/>
                </a:solidFill>
              </a:rPr>
              <a:t> </a:t>
            </a:r>
            <a:r>
              <a:rPr lang="en-GB" sz="2100" spc="50">
                <a:solidFill>
                  <a:schemeClr val="tx2"/>
                </a:solidFill>
              </a:rPr>
              <a:t>reuse</a:t>
            </a:r>
            <a:r>
              <a:rPr lang="en-GB" sz="2100" spc="10">
                <a:solidFill>
                  <a:schemeClr val="tx2"/>
                </a:solidFill>
              </a:rPr>
              <a:t> </a:t>
            </a:r>
            <a:r>
              <a:rPr lang="en-GB" sz="2100" spc="125">
                <a:solidFill>
                  <a:schemeClr val="tx2"/>
                </a:solidFill>
              </a:rPr>
              <a:t>the</a:t>
            </a:r>
            <a:r>
              <a:rPr lang="en-GB" sz="2100" spc="10">
                <a:solidFill>
                  <a:schemeClr val="tx2"/>
                </a:solidFill>
              </a:rPr>
              <a:t> </a:t>
            </a:r>
            <a:r>
              <a:rPr lang="en-GB" sz="2100" spc="70">
                <a:solidFill>
                  <a:schemeClr val="tx2"/>
                </a:solidFill>
                <a:latin typeface="Times New Roman"/>
                <a:cs typeface="Times New Roman"/>
              </a:rPr>
              <a:t>f</a:t>
            </a:r>
            <a:r>
              <a:rPr lang="en-GB" sz="2100" spc="70">
                <a:solidFill>
                  <a:schemeClr val="tx2"/>
                </a:solidFill>
              </a:rPr>
              <a:t>irst</a:t>
            </a:r>
            <a:r>
              <a:rPr lang="en-GB" sz="2100" spc="15">
                <a:solidFill>
                  <a:schemeClr val="tx2"/>
                </a:solidFill>
              </a:rPr>
              <a:t> </a:t>
            </a:r>
            <a:r>
              <a:rPr lang="en-GB" sz="2100" spc="65">
                <a:solidFill>
                  <a:schemeClr val="tx2"/>
                </a:solidFill>
              </a:rPr>
              <a:t>stage.</a:t>
            </a:r>
            <a:r>
              <a:rPr lang="en-GB" sz="2100" spc="10">
                <a:solidFill>
                  <a:schemeClr val="tx2"/>
                </a:solidFill>
              </a:rPr>
              <a:t> </a:t>
            </a:r>
            <a:r>
              <a:rPr lang="en-GB" sz="2100" spc="50">
                <a:solidFill>
                  <a:schemeClr val="tx2"/>
                </a:solidFill>
              </a:rPr>
              <a:t>Therefore,</a:t>
            </a:r>
            <a:r>
              <a:rPr lang="en-GB" sz="2100" spc="10">
                <a:solidFill>
                  <a:schemeClr val="tx2"/>
                </a:solidFill>
              </a:rPr>
              <a:t> </a:t>
            </a:r>
            <a:r>
              <a:rPr lang="en-GB" sz="2100" spc="140">
                <a:solidFill>
                  <a:schemeClr val="tx2"/>
                </a:solidFill>
              </a:rPr>
              <a:t>if</a:t>
            </a:r>
            <a:r>
              <a:rPr lang="en-GB" sz="2100" spc="10">
                <a:solidFill>
                  <a:schemeClr val="tx2"/>
                </a:solidFill>
              </a:rPr>
              <a:t> </a:t>
            </a:r>
            <a:r>
              <a:rPr lang="en-GB" sz="2100" spc="85">
                <a:solidFill>
                  <a:schemeClr val="tx2"/>
                </a:solidFill>
              </a:rPr>
              <a:t>we </a:t>
            </a:r>
            <a:r>
              <a:rPr lang="en-GB" sz="2100" spc="100">
                <a:solidFill>
                  <a:schemeClr val="tx2"/>
                </a:solidFill>
              </a:rPr>
              <a:t>can</a:t>
            </a:r>
            <a:r>
              <a:rPr lang="en-GB" sz="2100" spc="-30">
                <a:solidFill>
                  <a:schemeClr val="tx2"/>
                </a:solidFill>
              </a:rPr>
              <a:t> </a:t>
            </a:r>
            <a:r>
              <a:rPr lang="en-GB" sz="2100" spc="120">
                <a:solidFill>
                  <a:schemeClr val="tx2"/>
                </a:solidFill>
              </a:rPr>
              <a:t>determine</a:t>
            </a:r>
            <a:r>
              <a:rPr lang="en-GB" sz="2100" spc="-25">
                <a:solidFill>
                  <a:schemeClr val="tx2"/>
                </a:solidFill>
              </a:rPr>
              <a:t> </a:t>
            </a:r>
            <a:r>
              <a:rPr lang="en-GB" sz="2100" spc="140">
                <a:solidFill>
                  <a:schemeClr val="tx2"/>
                </a:solidFill>
              </a:rPr>
              <a:t>if</a:t>
            </a:r>
            <a:r>
              <a:rPr lang="en-GB" sz="2100" spc="-25">
                <a:solidFill>
                  <a:schemeClr val="tx2"/>
                </a:solidFill>
              </a:rPr>
              <a:t> </a:t>
            </a:r>
            <a:r>
              <a:rPr lang="en-GB" sz="2100" spc="125">
                <a:solidFill>
                  <a:schemeClr val="tx2"/>
                </a:solidFill>
              </a:rPr>
              <a:t>the</a:t>
            </a:r>
            <a:r>
              <a:rPr lang="en-GB" sz="2100" spc="-25">
                <a:solidFill>
                  <a:schemeClr val="tx2"/>
                </a:solidFill>
              </a:rPr>
              <a:t> </a:t>
            </a:r>
            <a:r>
              <a:rPr lang="en-GB" sz="2100" spc="70">
                <a:solidFill>
                  <a:schemeClr val="tx2"/>
                </a:solidFill>
                <a:latin typeface="Times New Roman"/>
                <a:cs typeface="Times New Roman"/>
              </a:rPr>
              <a:t>f</a:t>
            </a:r>
            <a:r>
              <a:rPr lang="en-GB" sz="2100" spc="70">
                <a:solidFill>
                  <a:schemeClr val="tx2"/>
                </a:solidFill>
              </a:rPr>
              <a:t>irst</a:t>
            </a:r>
            <a:r>
              <a:rPr lang="en-GB" sz="2100" spc="-25">
                <a:solidFill>
                  <a:schemeClr val="tx2"/>
                </a:solidFill>
              </a:rPr>
              <a:t> </a:t>
            </a:r>
            <a:r>
              <a:rPr lang="en-GB" sz="2100" spc="80">
                <a:solidFill>
                  <a:schemeClr val="tx2"/>
                </a:solidFill>
              </a:rPr>
              <a:t>stage</a:t>
            </a:r>
            <a:r>
              <a:rPr lang="en-GB" sz="2100" spc="-25">
                <a:solidFill>
                  <a:schemeClr val="tx2"/>
                </a:solidFill>
              </a:rPr>
              <a:t> </a:t>
            </a:r>
            <a:r>
              <a:rPr lang="en-GB" sz="2100" spc="120">
                <a:solidFill>
                  <a:schemeClr val="tx2"/>
                </a:solidFill>
              </a:rPr>
              <a:t>will</a:t>
            </a:r>
            <a:r>
              <a:rPr lang="en-GB" sz="2100" spc="-25">
                <a:solidFill>
                  <a:schemeClr val="tx2"/>
                </a:solidFill>
              </a:rPr>
              <a:t> </a:t>
            </a:r>
            <a:r>
              <a:rPr lang="en-GB" sz="2100" spc="80">
                <a:solidFill>
                  <a:schemeClr val="tx2"/>
                </a:solidFill>
              </a:rPr>
              <a:t>land,</a:t>
            </a:r>
            <a:r>
              <a:rPr lang="en-GB" sz="2100" spc="-25">
                <a:solidFill>
                  <a:schemeClr val="tx2"/>
                </a:solidFill>
              </a:rPr>
              <a:t> </a:t>
            </a:r>
            <a:r>
              <a:rPr lang="en-GB" sz="2100" spc="110">
                <a:solidFill>
                  <a:schemeClr val="tx2"/>
                </a:solidFill>
              </a:rPr>
              <a:t>we</a:t>
            </a:r>
            <a:r>
              <a:rPr lang="en-GB" sz="2100" spc="-25">
                <a:solidFill>
                  <a:schemeClr val="tx2"/>
                </a:solidFill>
              </a:rPr>
              <a:t> </a:t>
            </a:r>
            <a:r>
              <a:rPr lang="en-GB" sz="2100" spc="100">
                <a:solidFill>
                  <a:schemeClr val="tx2"/>
                </a:solidFill>
              </a:rPr>
              <a:t>can</a:t>
            </a:r>
            <a:r>
              <a:rPr lang="en-GB" sz="2100" spc="-25">
                <a:solidFill>
                  <a:schemeClr val="tx2"/>
                </a:solidFill>
              </a:rPr>
              <a:t> </a:t>
            </a:r>
            <a:r>
              <a:rPr lang="en-GB" sz="2100" spc="120">
                <a:solidFill>
                  <a:schemeClr val="tx2"/>
                </a:solidFill>
              </a:rPr>
              <a:t>determine</a:t>
            </a:r>
            <a:r>
              <a:rPr lang="en-GB" sz="2100" spc="-25">
                <a:solidFill>
                  <a:schemeClr val="tx2"/>
                </a:solidFill>
              </a:rPr>
              <a:t> </a:t>
            </a:r>
            <a:r>
              <a:rPr lang="en-GB" sz="2100" spc="125">
                <a:solidFill>
                  <a:schemeClr val="tx2"/>
                </a:solidFill>
              </a:rPr>
              <a:t>the</a:t>
            </a:r>
            <a:r>
              <a:rPr lang="en-GB" sz="2100" spc="-25">
                <a:solidFill>
                  <a:schemeClr val="tx2"/>
                </a:solidFill>
              </a:rPr>
              <a:t> </a:t>
            </a:r>
            <a:r>
              <a:rPr lang="en-GB" sz="2100" spc="100">
                <a:solidFill>
                  <a:schemeClr val="tx2"/>
                </a:solidFill>
              </a:rPr>
              <a:t>cost </a:t>
            </a:r>
            <a:r>
              <a:rPr lang="en-GB" sz="2100" spc="165">
                <a:solidFill>
                  <a:schemeClr val="tx2"/>
                </a:solidFill>
              </a:rPr>
              <a:t>of</a:t>
            </a:r>
            <a:r>
              <a:rPr lang="en-GB" sz="2100" spc="-20">
                <a:solidFill>
                  <a:schemeClr val="tx2"/>
                </a:solidFill>
              </a:rPr>
              <a:t> </a:t>
            </a:r>
            <a:r>
              <a:rPr lang="en-GB" sz="2100">
                <a:solidFill>
                  <a:schemeClr val="tx2"/>
                </a:solidFill>
              </a:rPr>
              <a:t>a</a:t>
            </a:r>
            <a:r>
              <a:rPr lang="en-GB" sz="2100" spc="-20">
                <a:solidFill>
                  <a:schemeClr val="tx2"/>
                </a:solidFill>
              </a:rPr>
              <a:t> </a:t>
            </a:r>
            <a:r>
              <a:rPr lang="en-GB" sz="2100" spc="85">
                <a:solidFill>
                  <a:schemeClr val="tx2"/>
                </a:solidFill>
              </a:rPr>
              <a:t>launch.</a:t>
            </a:r>
            <a:r>
              <a:rPr lang="en-GB" sz="2100" spc="-20">
                <a:solidFill>
                  <a:schemeClr val="tx2"/>
                </a:solidFill>
              </a:rPr>
              <a:t> </a:t>
            </a:r>
            <a:r>
              <a:rPr lang="en-GB" sz="2100">
                <a:solidFill>
                  <a:schemeClr val="tx2"/>
                </a:solidFill>
              </a:rPr>
              <a:t>Based</a:t>
            </a:r>
            <a:r>
              <a:rPr lang="en-GB" sz="2100" spc="-20">
                <a:solidFill>
                  <a:schemeClr val="tx2"/>
                </a:solidFill>
              </a:rPr>
              <a:t> </a:t>
            </a:r>
            <a:r>
              <a:rPr lang="en-GB" sz="2100" spc="135">
                <a:solidFill>
                  <a:schemeClr val="tx2"/>
                </a:solidFill>
              </a:rPr>
              <a:t>on</a:t>
            </a:r>
            <a:r>
              <a:rPr lang="en-GB" sz="2100" spc="-15">
                <a:solidFill>
                  <a:schemeClr val="tx2"/>
                </a:solidFill>
              </a:rPr>
              <a:t> </a:t>
            </a:r>
            <a:r>
              <a:rPr lang="en-GB" sz="2100" spc="150">
                <a:solidFill>
                  <a:schemeClr val="tx2"/>
                </a:solidFill>
              </a:rPr>
              <a:t>public</a:t>
            </a:r>
            <a:r>
              <a:rPr lang="en-GB" sz="2100" spc="-20">
                <a:solidFill>
                  <a:schemeClr val="tx2"/>
                </a:solidFill>
              </a:rPr>
              <a:t> </a:t>
            </a:r>
            <a:r>
              <a:rPr lang="en-GB" sz="2100" spc="125">
                <a:solidFill>
                  <a:schemeClr val="tx2"/>
                </a:solidFill>
              </a:rPr>
              <a:t>information</a:t>
            </a:r>
            <a:r>
              <a:rPr lang="en-GB" sz="2100" spc="-20">
                <a:solidFill>
                  <a:schemeClr val="tx2"/>
                </a:solidFill>
              </a:rPr>
              <a:t> </a:t>
            </a:r>
            <a:r>
              <a:rPr lang="en-GB" sz="2100" spc="105">
                <a:solidFill>
                  <a:schemeClr val="tx2"/>
                </a:solidFill>
              </a:rPr>
              <a:t>and</a:t>
            </a:r>
            <a:r>
              <a:rPr lang="en-GB" sz="2100" spc="-20">
                <a:solidFill>
                  <a:schemeClr val="tx2"/>
                </a:solidFill>
              </a:rPr>
              <a:t> </a:t>
            </a:r>
            <a:r>
              <a:rPr lang="en-GB" sz="2100" spc="114">
                <a:solidFill>
                  <a:schemeClr val="tx2"/>
                </a:solidFill>
              </a:rPr>
              <a:t>machine</a:t>
            </a:r>
            <a:r>
              <a:rPr lang="en-GB" sz="2100" spc="-20">
                <a:solidFill>
                  <a:schemeClr val="tx2"/>
                </a:solidFill>
              </a:rPr>
              <a:t> </a:t>
            </a:r>
            <a:r>
              <a:rPr lang="en-GB" sz="2100" spc="90">
                <a:solidFill>
                  <a:schemeClr val="tx2"/>
                </a:solidFill>
              </a:rPr>
              <a:t>learning models,</a:t>
            </a:r>
            <a:r>
              <a:rPr lang="en-GB" sz="2100">
                <a:solidFill>
                  <a:schemeClr val="tx2"/>
                </a:solidFill>
              </a:rPr>
              <a:t> </a:t>
            </a:r>
            <a:r>
              <a:rPr lang="en-GB" sz="2100" spc="110">
                <a:solidFill>
                  <a:schemeClr val="tx2"/>
                </a:solidFill>
              </a:rPr>
              <a:t>we</a:t>
            </a:r>
            <a:r>
              <a:rPr lang="en-GB" sz="2100" spc="10">
                <a:solidFill>
                  <a:schemeClr val="tx2"/>
                </a:solidFill>
              </a:rPr>
              <a:t> </a:t>
            </a:r>
            <a:r>
              <a:rPr lang="en-GB" sz="2100">
                <a:solidFill>
                  <a:schemeClr val="tx2"/>
                </a:solidFill>
              </a:rPr>
              <a:t>are</a:t>
            </a:r>
            <a:r>
              <a:rPr lang="en-GB" sz="2100" spc="10">
                <a:solidFill>
                  <a:schemeClr val="tx2"/>
                </a:solidFill>
              </a:rPr>
              <a:t> </a:t>
            </a:r>
            <a:r>
              <a:rPr lang="en-GB" sz="2100" spc="155">
                <a:solidFill>
                  <a:schemeClr val="tx2"/>
                </a:solidFill>
              </a:rPr>
              <a:t>going</a:t>
            </a:r>
            <a:r>
              <a:rPr lang="en-GB" sz="2100" spc="10">
                <a:solidFill>
                  <a:schemeClr val="tx2"/>
                </a:solidFill>
              </a:rPr>
              <a:t> </a:t>
            </a:r>
            <a:r>
              <a:rPr lang="en-GB" sz="2100" spc="180">
                <a:solidFill>
                  <a:schemeClr val="tx2"/>
                </a:solidFill>
              </a:rPr>
              <a:t>to</a:t>
            </a:r>
            <a:r>
              <a:rPr lang="en-GB" sz="2100" spc="10">
                <a:solidFill>
                  <a:schemeClr val="tx2"/>
                </a:solidFill>
              </a:rPr>
              <a:t> </a:t>
            </a:r>
            <a:r>
              <a:rPr lang="en-GB" sz="2100" spc="145">
                <a:solidFill>
                  <a:schemeClr val="tx2"/>
                </a:solidFill>
              </a:rPr>
              <a:t>predict</a:t>
            </a:r>
            <a:r>
              <a:rPr lang="en-GB" sz="2100" spc="10">
                <a:solidFill>
                  <a:schemeClr val="tx2"/>
                </a:solidFill>
              </a:rPr>
              <a:t> </a:t>
            </a:r>
            <a:r>
              <a:rPr lang="en-GB" sz="2100" spc="140">
                <a:solidFill>
                  <a:schemeClr val="tx2"/>
                </a:solidFill>
              </a:rPr>
              <a:t>if</a:t>
            </a:r>
            <a:r>
              <a:rPr lang="en-GB" sz="2100" spc="10">
                <a:solidFill>
                  <a:schemeClr val="tx2"/>
                </a:solidFill>
              </a:rPr>
              <a:t> </a:t>
            </a:r>
            <a:r>
              <a:rPr lang="en-GB" sz="2100">
                <a:solidFill>
                  <a:schemeClr val="tx2"/>
                </a:solidFill>
              </a:rPr>
              <a:t>SpaceX</a:t>
            </a:r>
            <a:r>
              <a:rPr lang="en-GB" sz="2100" spc="10">
                <a:solidFill>
                  <a:schemeClr val="tx2"/>
                </a:solidFill>
              </a:rPr>
              <a:t> </a:t>
            </a:r>
            <a:r>
              <a:rPr lang="en-GB" sz="2100" spc="120">
                <a:solidFill>
                  <a:schemeClr val="tx2"/>
                </a:solidFill>
              </a:rPr>
              <a:t>will</a:t>
            </a:r>
            <a:r>
              <a:rPr lang="en-GB" sz="2100" spc="10">
                <a:solidFill>
                  <a:schemeClr val="tx2"/>
                </a:solidFill>
              </a:rPr>
              <a:t> </a:t>
            </a:r>
            <a:r>
              <a:rPr lang="en-GB" sz="2100" spc="50">
                <a:solidFill>
                  <a:schemeClr val="tx2"/>
                </a:solidFill>
              </a:rPr>
              <a:t>reuse</a:t>
            </a:r>
            <a:r>
              <a:rPr lang="en-GB" sz="2100" spc="10">
                <a:solidFill>
                  <a:schemeClr val="tx2"/>
                </a:solidFill>
              </a:rPr>
              <a:t> </a:t>
            </a:r>
            <a:r>
              <a:rPr lang="en-GB" sz="2100" spc="125">
                <a:solidFill>
                  <a:schemeClr val="tx2"/>
                </a:solidFill>
              </a:rPr>
              <a:t>the</a:t>
            </a:r>
            <a:r>
              <a:rPr lang="en-GB" sz="2100" spc="10">
                <a:solidFill>
                  <a:schemeClr val="tx2"/>
                </a:solidFill>
              </a:rPr>
              <a:t> </a:t>
            </a:r>
            <a:r>
              <a:rPr lang="en-GB" sz="2100" spc="70">
                <a:solidFill>
                  <a:schemeClr val="tx2"/>
                </a:solidFill>
                <a:latin typeface="Times New Roman"/>
                <a:cs typeface="Times New Roman"/>
              </a:rPr>
              <a:t>f</a:t>
            </a:r>
            <a:r>
              <a:rPr lang="en-GB" sz="2100" spc="70">
                <a:solidFill>
                  <a:schemeClr val="tx2"/>
                </a:solidFill>
              </a:rPr>
              <a:t>irst</a:t>
            </a:r>
            <a:r>
              <a:rPr lang="en-GB" sz="2100" spc="15">
                <a:solidFill>
                  <a:schemeClr val="tx2"/>
                </a:solidFill>
              </a:rPr>
              <a:t> </a:t>
            </a:r>
            <a:r>
              <a:rPr lang="en-GB" sz="2100" spc="55">
                <a:solidFill>
                  <a:schemeClr val="tx2"/>
                </a:solidFill>
              </a:rPr>
              <a:t>stage.</a:t>
            </a:r>
          </a:p>
          <a:p>
            <a:pPr>
              <a:spcBef>
                <a:spcPts val="114"/>
              </a:spcBef>
            </a:pPr>
            <a:endParaRPr lang="en-GB" sz="2100" spc="55">
              <a:solidFill>
                <a:schemeClr val="tx2"/>
              </a:solidFill>
            </a:endParaRPr>
          </a:p>
          <a:p>
            <a:pPr marL="12700"/>
            <a:r>
              <a:rPr lang="en-GB" sz="2100" spc="114">
                <a:solidFill>
                  <a:schemeClr val="tx2"/>
                </a:solidFill>
              </a:rPr>
              <a:t>Questions</a:t>
            </a:r>
            <a:r>
              <a:rPr lang="en-GB" sz="2100" spc="-105">
                <a:solidFill>
                  <a:schemeClr val="tx2"/>
                </a:solidFill>
              </a:rPr>
              <a:t> </a:t>
            </a:r>
            <a:r>
              <a:rPr lang="en-GB" sz="2100" spc="225">
                <a:solidFill>
                  <a:schemeClr val="tx2"/>
                </a:solidFill>
              </a:rPr>
              <a:t>to</a:t>
            </a:r>
            <a:r>
              <a:rPr lang="en-GB" sz="2100" spc="-100">
                <a:solidFill>
                  <a:schemeClr val="tx2"/>
                </a:solidFill>
              </a:rPr>
              <a:t> </a:t>
            </a:r>
            <a:r>
              <a:rPr lang="en-GB" sz="2100" spc="150">
                <a:solidFill>
                  <a:schemeClr val="tx2"/>
                </a:solidFill>
              </a:rPr>
              <a:t>be</a:t>
            </a:r>
            <a:r>
              <a:rPr lang="en-GB" sz="2100" spc="-100">
                <a:solidFill>
                  <a:schemeClr val="tx2"/>
                </a:solidFill>
              </a:rPr>
              <a:t> </a:t>
            </a:r>
            <a:r>
              <a:rPr lang="en-GB" sz="2100" spc="100">
                <a:solidFill>
                  <a:schemeClr val="tx2"/>
                </a:solidFill>
              </a:rPr>
              <a:t>answered</a:t>
            </a:r>
            <a:endParaRPr lang="en-GB" sz="2100">
              <a:solidFill>
                <a:schemeClr val="tx2"/>
              </a:solidFill>
            </a:endParaRPr>
          </a:p>
          <a:p>
            <a:pPr marL="973455" indent="-207010">
              <a:spcBef>
                <a:spcPts val="1680"/>
              </a:spcBef>
              <a:buChar char="-"/>
              <a:tabLst>
                <a:tab pos="973455" algn="l"/>
              </a:tabLst>
            </a:pPr>
            <a:r>
              <a:rPr lang="en-GB" sz="2100" spc="114">
                <a:solidFill>
                  <a:schemeClr val="tx2"/>
                </a:solidFill>
              </a:rPr>
              <a:t>How</a:t>
            </a:r>
            <a:r>
              <a:rPr lang="en-GB" sz="2100" spc="-15">
                <a:solidFill>
                  <a:schemeClr val="tx2"/>
                </a:solidFill>
              </a:rPr>
              <a:t> </a:t>
            </a:r>
            <a:r>
              <a:rPr lang="en-GB" sz="2100" spc="180">
                <a:solidFill>
                  <a:schemeClr val="tx2"/>
                </a:solidFill>
              </a:rPr>
              <a:t>do</a:t>
            </a:r>
            <a:r>
              <a:rPr lang="en-GB" sz="2100" spc="-15">
                <a:solidFill>
                  <a:schemeClr val="tx2"/>
                </a:solidFill>
              </a:rPr>
              <a:t> </a:t>
            </a:r>
            <a:r>
              <a:rPr lang="en-GB" sz="2100" spc="60">
                <a:solidFill>
                  <a:schemeClr val="tx2"/>
                </a:solidFill>
              </a:rPr>
              <a:t>variables</a:t>
            </a:r>
            <a:r>
              <a:rPr lang="en-GB" sz="2100" spc="-15">
                <a:solidFill>
                  <a:schemeClr val="tx2"/>
                </a:solidFill>
              </a:rPr>
              <a:t> </a:t>
            </a:r>
            <a:r>
              <a:rPr lang="en-GB" sz="2100" spc="95">
                <a:solidFill>
                  <a:schemeClr val="tx2"/>
                </a:solidFill>
              </a:rPr>
              <a:t>such</a:t>
            </a:r>
            <a:r>
              <a:rPr lang="en-GB" sz="2100" spc="-15">
                <a:solidFill>
                  <a:schemeClr val="tx2"/>
                </a:solidFill>
              </a:rPr>
              <a:t> </a:t>
            </a:r>
            <a:r>
              <a:rPr lang="en-GB" sz="2100">
                <a:solidFill>
                  <a:schemeClr val="tx2"/>
                </a:solidFill>
              </a:rPr>
              <a:t>as</a:t>
            </a:r>
            <a:r>
              <a:rPr lang="en-GB" sz="2100" spc="-15">
                <a:solidFill>
                  <a:schemeClr val="tx2"/>
                </a:solidFill>
              </a:rPr>
              <a:t> </a:t>
            </a:r>
            <a:r>
              <a:rPr lang="en-GB" sz="2100" spc="90">
                <a:solidFill>
                  <a:schemeClr val="tx2"/>
                </a:solidFill>
              </a:rPr>
              <a:t>payload</a:t>
            </a:r>
            <a:r>
              <a:rPr lang="en-GB" sz="2100" spc="-15">
                <a:solidFill>
                  <a:schemeClr val="tx2"/>
                </a:solidFill>
              </a:rPr>
              <a:t> </a:t>
            </a:r>
            <a:r>
              <a:rPr lang="en-GB" sz="2100">
                <a:solidFill>
                  <a:schemeClr val="tx2"/>
                </a:solidFill>
              </a:rPr>
              <a:t>mass,</a:t>
            </a:r>
            <a:r>
              <a:rPr lang="en-GB" sz="2100" spc="-10">
                <a:solidFill>
                  <a:schemeClr val="tx2"/>
                </a:solidFill>
              </a:rPr>
              <a:t> </a:t>
            </a:r>
            <a:r>
              <a:rPr lang="en-GB" sz="2100" spc="105">
                <a:solidFill>
                  <a:schemeClr val="tx2"/>
                </a:solidFill>
              </a:rPr>
              <a:t>launch</a:t>
            </a:r>
            <a:r>
              <a:rPr lang="en-GB" sz="2100" spc="-15">
                <a:solidFill>
                  <a:schemeClr val="tx2"/>
                </a:solidFill>
              </a:rPr>
              <a:t> </a:t>
            </a:r>
            <a:r>
              <a:rPr lang="en-GB" sz="2100" spc="55">
                <a:solidFill>
                  <a:schemeClr val="tx2"/>
                </a:solidFill>
              </a:rPr>
              <a:t>site,</a:t>
            </a:r>
            <a:r>
              <a:rPr lang="en-GB" sz="2100" spc="-15">
                <a:solidFill>
                  <a:schemeClr val="tx2"/>
                </a:solidFill>
              </a:rPr>
              <a:t> </a:t>
            </a:r>
            <a:r>
              <a:rPr lang="en-GB" sz="2100" spc="135">
                <a:solidFill>
                  <a:schemeClr val="tx2"/>
                </a:solidFill>
              </a:rPr>
              <a:t>number</a:t>
            </a:r>
            <a:r>
              <a:rPr lang="en-GB" sz="2100" spc="-15">
                <a:solidFill>
                  <a:schemeClr val="tx2"/>
                </a:solidFill>
              </a:rPr>
              <a:t> </a:t>
            </a:r>
            <a:r>
              <a:rPr lang="en-GB" sz="2100" spc="140">
                <a:solidFill>
                  <a:schemeClr val="tx2"/>
                </a:solidFill>
              </a:rPr>
              <a:t>of</a:t>
            </a:r>
          </a:p>
          <a:p>
            <a:pPr marL="766445">
              <a:spcBef>
                <a:spcPts val="305"/>
              </a:spcBef>
            </a:pPr>
            <a:r>
              <a:rPr lang="en-GB" sz="2100" spc="85">
                <a:solidFill>
                  <a:schemeClr val="tx2"/>
                </a:solidFill>
                <a:latin typeface="Times New Roman"/>
                <a:cs typeface="Times New Roman"/>
              </a:rPr>
              <a:t>f</a:t>
            </a:r>
            <a:r>
              <a:rPr lang="en-GB" sz="2100" spc="85">
                <a:solidFill>
                  <a:schemeClr val="tx2"/>
                </a:solidFill>
              </a:rPr>
              <a:t>lights,</a:t>
            </a:r>
            <a:r>
              <a:rPr lang="en-GB" sz="2100" spc="-25">
                <a:solidFill>
                  <a:schemeClr val="tx2"/>
                </a:solidFill>
              </a:rPr>
              <a:t> </a:t>
            </a:r>
            <a:r>
              <a:rPr lang="en-GB" sz="2100" spc="105">
                <a:solidFill>
                  <a:schemeClr val="tx2"/>
                </a:solidFill>
              </a:rPr>
              <a:t>and</a:t>
            </a:r>
            <a:r>
              <a:rPr lang="en-GB" sz="2100" spc="-25">
                <a:solidFill>
                  <a:schemeClr val="tx2"/>
                </a:solidFill>
              </a:rPr>
              <a:t> </a:t>
            </a:r>
            <a:r>
              <a:rPr lang="en-GB" sz="2100" spc="120">
                <a:solidFill>
                  <a:schemeClr val="tx2"/>
                </a:solidFill>
              </a:rPr>
              <a:t>orbits</a:t>
            </a:r>
            <a:r>
              <a:rPr lang="en-GB" sz="2100" spc="-25">
                <a:solidFill>
                  <a:schemeClr val="tx2"/>
                </a:solidFill>
              </a:rPr>
              <a:t> </a:t>
            </a:r>
            <a:r>
              <a:rPr lang="en-GB" sz="2100" spc="125">
                <a:solidFill>
                  <a:schemeClr val="tx2"/>
                </a:solidFill>
              </a:rPr>
              <a:t>affect</a:t>
            </a:r>
            <a:r>
              <a:rPr lang="en-GB" sz="2100" spc="-20">
                <a:solidFill>
                  <a:schemeClr val="tx2"/>
                </a:solidFill>
              </a:rPr>
              <a:t> </a:t>
            </a:r>
            <a:r>
              <a:rPr lang="en-GB" sz="2100" spc="125">
                <a:solidFill>
                  <a:schemeClr val="tx2"/>
                </a:solidFill>
              </a:rPr>
              <a:t>the</a:t>
            </a:r>
            <a:r>
              <a:rPr lang="en-GB" sz="2100" spc="-25">
                <a:solidFill>
                  <a:schemeClr val="tx2"/>
                </a:solidFill>
              </a:rPr>
              <a:t> </a:t>
            </a:r>
            <a:r>
              <a:rPr lang="en-GB" sz="2100" spc="60">
                <a:solidFill>
                  <a:schemeClr val="tx2"/>
                </a:solidFill>
              </a:rPr>
              <a:t>success</a:t>
            </a:r>
            <a:r>
              <a:rPr lang="en-GB" sz="2100" spc="-25">
                <a:solidFill>
                  <a:schemeClr val="tx2"/>
                </a:solidFill>
              </a:rPr>
              <a:t> </a:t>
            </a:r>
            <a:r>
              <a:rPr lang="en-GB" sz="2100" spc="165">
                <a:solidFill>
                  <a:schemeClr val="tx2"/>
                </a:solidFill>
              </a:rPr>
              <a:t>of</a:t>
            </a:r>
            <a:r>
              <a:rPr lang="en-GB" sz="2100" spc="-20">
                <a:solidFill>
                  <a:schemeClr val="tx2"/>
                </a:solidFill>
              </a:rPr>
              <a:t> </a:t>
            </a:r>
            <a:r>
              <a:rPr lang="en-GB" sz="2100" spc="125">
                <a:solidFill>
                  <a:schemeClr val="tx2"/>
                </a:solidFill>
              </a:rPr>
              <a:t>the</a:t>
            </a:r>
            <a:r>
              <a:rPr lang="en-GB" sz="2100" spc="-25">
                <a:solidFill>
                  <a:schemeClr val="tx2"/>
                </a:solidFill>
              </a:rPr>
              <a:t> </a:t>
            </a:r>
            <a:r>
              <a:rPr lang="en-GB" sz="2100" spc="70">
                <a:solidFill>
                  <a:schemeClr val="tx2"/>
                </a:solidFill>
                <a:latin typeface="Times New Roman"/>
                <a:cs typeface="Times New Roman"/>
              </a:rPr>
              <a:t>f</a:t>
            </a:r>
            <a:r>
              <a:rPr lang="en-GB" sz="2100" spc="70">
                <a:solidFill>
                  <a:schemeClr val="tx2"/>
                </a:solidFill>
              </a:rPr>
              <a:t>irst</a:t>
            </a:r>
            <a:r>
              <a:rPr lang="en-GB" sz="2100" spc="-25">
                <a:solidFill>
                  <a:schemeClr val="tx2"/>
                </a:solidFill>
              </a:rPr>
              <a:t> </a:t>
            </a:r>
            <a:r>
              <a:rPr lang="en-GB" sz="2100" spc="80">
                <a:solidFill>
                  <a:schemeClr val="tx2"/>
                </a:solidFill>
              </a:rPr>
              <a:t>stage</a:t>
            </a:r>
            <a:r>
              <a:rPr lang="en-GB" sz="2100" spc="-20">
                <a:solidFill>
                  <a:schemeClr val="tx2"/>
                </a:solidFill>
              </a:rPr>
              <a:t> </a:t>
            </a:r>
            <a:r>
              <a:rPr lang="en-GB" sz="2100" spc="65">
                <a:solidFill>
                  <a:schemeClr val="tx2"/>
                </a:solidFill>
              </a:rPr>
              <a:t>landing?</a:t>
            </a:r>
          </a:p>
          <a:p>
            <a:pPr marL="973455" indent="-207010">
              <a:spcBef>
                <a:spcPts val="1670"/>
              </a:spcBef>
              <a:buChar char="-"/>
              <a:tabLst>
                <a:tab pos="973455" algn="l"/>
              </a:tabLst>
            </a:pPr>
            <a:r>
              <a:rPr lang="en-GB" sz="2100">
                <a:solidFill>
                  <a:schemeClr val="tx2"/>
                </a:solidFill>
              </a:rPr>
              <a:t>Does</a:t>
            </a:r>
            <a:r>
              <a:rPr lang="en-GB" sz="2100" spc="-10">
                <a:solidFill>
                  <a:schemeClr val="tx2"/>
                </a:solidFill>
              </a:rPr>
              <a:t> </a:t>
            </a:r>
            <a:r>
              <a:rPr lang="en-GB" sz="2100" spc="125">
                <a:solidFill>
                  <a:schemeClr val="tx2"/>
                </a:solidFill>
              </a:rPr>
              <a:t>the</a:t>
            </a:r>
            <a:r>
              <a:rPr lang="en-GB" sz="2100" spc="-10">
                <a:solidFill>
                  <a:schemeClr val="tx2"/>
                </a:solidFill>
              </a:rPr>
              <a:t> </a:t>
            </a:r>
            <a:r>
              <a:rPr lang="en-GB" sz="2100" spc="80">
                <a:solidFill>
                  <a:schemeClr val="tx2"/>
                </a:solidFill>
              </a:rPr>
              <a:t>rate</a:t>
            </a:r>
            <a:r>
              <a:rPr lang="en-GB" sz="2100" spc="-10">
                <a:solidFill>
                  <a:schemeClr val="tx2"/>
                </a:solidFill>
              </a:rPr>
              <a:t> </a:t>
            </a:r>
            <a:r>
              <a:rPr lang="en-GB" sz="2100" spc="165">
                <a:solidFill>
                  <a:schemeClr val="tx2"/>
                </a:solidFill>
              </a:rPr>
              <a:t>of</a:t>
            </a:r>
            <a:r>
              <a:rPr lang="en-GB" sz="2100" spc="-5">
                <a:solidFill>
                  <a:schemeClr val="tx2"/>
                </a:solidFill>
              </a:rPr>
              <a:t> </a:t>
            </a:r>
            <a:r>
              <a:rPr lang="en-GB" sz="2100" spc="80">
                <a:solidFill>
                  <a:schemeClr val="tx2"/>
                </a:solidFill>
              </a:rPr>
              <a:t>successful</a:t>
            </a:r>
            <a:r>
              <a:rPr lang="en-GB" sz="2100" spc="-10">
                <a:solidFill>
                  <a:schemeClr val="tx2"/>
                </a:solidFill>
              </a:rPr>
              <a:t> </a:t>
            </a:r>
            <a:r>
              <a:rPr lang="en-GB" sz="2100" spc="100">
                <a:solidFill>
                  <a:schemeClr val="tx2"/>
                </a:solidFill>
              </a:rPr>
              <a:t>landings</a:t>
            </a:r>
            <a:r>
              <a:rPr lang="en-GB" sz="2100" spc="-10">
                <a:solidFill>
                  <a:schemeClr val="tx2"/>
                </a:solidFill>
              </a:rPr>
              <a:t> </a:t>
            </a:r>
            <a:r>
              <a:rPr lang="en-GB" sz="2100" spc="60">
                <a:solidFill>
                  <a:schemeClr val="tx2"/>
                </a:solidFill>
              </a:rPr>
              <a:t>increase</a:t>
            </a:r>
            <a:r>
              <a:rPr lang="en-GB" sz="2100" spc="-10">
                <a:solidFill>
                  <a:schemeClr val="tx2"/>
                </a:solidFill>
              </a:rPr>
              <a:t> </a:t>
            </a:r>
            <a:r>
              <a:rPr lang="en-GB" sz="2100" spc="80">
                <a:solidFill>
                  <a:schemeClr val="tx2"/>
                </a:solidFill>
              </a:rPr>
              <a:t>over</a:t>
            </a:r>
            <a:r>
              <a:rPr lang="en-GB" sz="2100" spc="-5">
                <a:solidFill>
                  <a:schemeClr val="tx2"/>
                </a:solidFill>
              </a:rPr>
              <a:t> </a:t>
            </a:r>
            <a:r>
              <a:rPr lang="en-GB" sz="2100" spc="125">
                <a:solidFill>
                  <a:schemeClr val="tx2"/>
                </a:solidFill>
              </a:rPr>
              <a:t>the</a:t>
            </a:r>
            <a:r>
              <a:rPr lang="en-GB" sz="2100" spc="-10">
                <a:solidFill>
                  <a:schemeClr val="tx2"/>
                </a:solidFill>
              </a:rPr>
              <a:t> years?</a:t>
            </a:r>
          </a:p>
          <a:p>
            <a:pPr marL="766445" marR="5080" indent="207010">
              <a:spcBef>
                <a:spcPts val="1365"/>
              </a:spcBef>
              <a:buChar char="-"/>
              <a:tabLst>
                <a:tab pos="973455" algn="l"/>
              </a:tabLst>
            </a:pPr>
            <a:r>
              <a:rPr lang="en-GB" sz="2100" spc="60">
                <a:solidFill>
                  <a:schemeClr val="tx2"/>
                </a:solidFill>
              </a:rPr>
              <a:t>What</a:t>
            </a:r>
            <a:r>
              <a:rPr lang="en-GB" sz="2100" spc="-20">
                <a:solidFill>
                  <a:schemeClr val="tx2"/>
                </a:solidFill>
              </a:rPr>
              <a:t> </a:t>
            </a:r>
            <a:r>
              <a:rPr lang="en-GB" sz="2100">
                <a:solidFill>
                  <a:schemeClr val="tx2"/>
                </a:solidFill>
              </a:rPr>
              <a:t>is</a:t>
            </a:r>
            <a:r>
              <a:rPr lang="en-GB" sz="2100" spc="-20">
                <a:solidFill>
                  <a:schemeClr val="tx2"/>
                </a:solidFill>
              </a:rPr>
              <a:t> </a:t>
            </a:r>
            <a:r>
              <a:rPr lang="en-GB" sz="2100" spc="125">
                <a:solidFill>
                  <a:schemeClr val="tx2"/>
                </a:solidFill>
              </a:rPr>
              <a:t>the</a:t>
            </a:r>
            <a:r>
              <a:rPr lang="en-GB" sz="2100" spc="-20">
                <a:solidFill>
                  <a:schemeClr val="tx2"/>
                </a:solidFill>
              </a:rPr>
              <a:t> </a:t>
            </a:r>
            <a:r>
              <a:rPr lang="en-GB" sz="2100" spc="100">
                <a:solidFill>
                  <a:schemeClr val="tx2"/>
                </a:solidFill>
              </a:rPr>
              <a:t>best</a:t>
            </a:r>
            <a:r>
              <a:rPr lang="en-GB" sz="2100" spc="-20">
                <a:solidFill>
                  <a:schemeClr val="tx2"/>
                </a:solidFill>
              </a:rPr>
              <a:t> </a:t>
            </a:r>
            <a:r>
              <a:rPr lang="en-GB" sz="2100" spc="135">
                <a:solidFill>
                  <a:schemeClr val="tx2"/>
                </a:solidFill>
              </a:rPr>
              <a:t>algorithm</a:t>
            </a:r>
            <a:r>
              <a:rPr lang="en-GB" sz="2100" spc="-20">
                <a:solidFill>
                  <a:schemeClr val="tx2"/>
                </a:solidFill>
              </a:rPr>
              <a:t> </a:t>
            </a:r>
            <a:r>
              <a:rPr lang="en-GB" sz="2100" spc="135">
                <a:solidFill>
                  <a:schemeClr val="tx2"/>
                </a:solidFill>
              </a:rPr>
              <a:t>that</a:t>
            </a:r>
            <a:r>
              <a:rPr lang="en-GB" sz="2100" spc="-20">
                <a:solidFill>
                  <a:schemeClr val="tx2"/>
                </a:solidFill>
              </a:rPr>
              <a:t> </a:t>
            </a:r>
            <a:r>
              <a:rPr lang="en-GB" sz="2100" spc="100">
                <a:solidFill>
                  <a:schemeClr val="tx2"/>
                </a:solidFill>
              </a:rPr>
              <a:t>can</a:t>
            </a:r>
            <a:r>
              <a:rPr lang="en-GB" sz="2100" spc="-20">
                <a:solidFill>
                  <a:schemeClr val="tx2"/>
                </a:solidFill>
              </a:rPr>
              <a:t> </a:t>
            </a:r>
            <a:r>
              <a:rPr lang="en-GB" sz="2100" spc="120">
                <a:solidFill>
                  <a:schemeClr val="tx2"/>
                </a:solidFill>
              </a:rPr>
              <a:t>be</a:t>
            </a:r>
            <a:r>
              <a:rPr lang="en-GB" sz="2100" spc="-20">
                <a:solidFill>
                  <a:schemeClr val="tx2"/>
                </a:solidFill>
              </a:rPr>
              <a:t> </a:t>
            </a:r>
            <a:r>
              <a:rPr lang="en-GB" sz="2100" spc="70">
                <a:solidFill>
                  <a:schemeClr val="tx2"/>
                </a:solidFill>
              </a:rPr>
              <a:t>used</a:t>
            </a:r>
            <a:r>
              <a:rPr lang="en-GB" sz="2100" spc="-20">
                <a:solidFill>
                  <a:schemeClr val="tx2"/>
                </a:solidFill>
              </a:rPr>
              <a:t> </a:t>
            </a:r>
            <a:r>
              <a:rPr lang="en-GB" sz="2100" spc="125">
                <a:solidFill>
                  <a:schemeClr val="tx2"/>
                </a:solidFill>
              </a:rPr>
              <a:t>for</a:t>
            </a:r>
            <a:r>
              <a:rPr lang="en-GB" sz="2100" spc="-20">
                <a:solidFill>
                  <a:schemeClr val="tx2"/>
                </a:solidFill>
              </a:rPr>
              <a:t> </a:t>
            </a:r>
            <a:r>
              <a:rPr lang="en-GB" sz="2100" spc="105">
                <a:solidFill>
                  <a:schemeClr val="tx2"/>
                </a:solidFill>
              </a:rPr>
              <a:t>binary</a:t>
            </a:r>
            <a:r>
              <a:rPr lang="en-GB" sz="2100" spc="-20">
                <a:solidFill>
                  <a:schemeClr val="tx2"/>
                </a:solidFill>
              </a:rPr>
              <a:t> </a:t>
            </a:r>
            <a:r>
              <a:rPr lang="en-GB" sz="2100" spc="70">
                <a:solidFill>
                  <a:schemeClr val="tx2"/>
                </a:solidFill>
              </a:rPr>
              <a:t>classi</a:t>
            </a:r>
            <a:r>
              <a:rPr lang="en-GB" sz="2100" spc="70">
                <a:solidFill>
                  <a:schemeClr val="tx2"/>
                </a:solidFill>
                <a:latin typeface="Times New Roman"/>
                <a:cs typeface="Times New Roman"/>
              </a:rPr>
              <a:t>f</a:t>
            </a:r>
            <a:r>
              <a:rPr lang="en-GB" sz="2100" spc="70">
                <a:solidFill>
                  <a:schemeClr val="tx2"/>
                </a:solidFill>
              </a:rPr>
              <a:t>ication </a:t>
            </a:r>
            <a:r>
              <a:rPr lang="en-GB" sz="2100" spc="105">
                <a:solidFill>
                  <a:schemeClr val="tx2"/>
                </a:solidFill>
              </a:rPr>
              <a:t>in</a:t>
            </a:r>
            <a:r>
              <a:rPr lang="en-GB" sz="2100" spc="-25">
                <a:solidFill>
                  <a:schemeClr val="tx2"/>
                </a:solidFill>
              </a:rPr>
              <a:t> </a:t>
            </a:r>
            <a:r>
              <a:rPr lang="en-GB" sz="2100" spc="90">
                <a:solidFill>
                  <a:schemeClr val="tx2"/>
                </a:solidFill>
              </a:rPr>
              <a:t>this</a:t>
            </a:r>
            <a:r>
              <a:rPr lang="en-GB" sz="2100" spc="-20">
                <a:solidFill>
                  <a:schemeClr val="tx2"/>
                </a:solidFill>
              </a:rPr>
              <a:t> </a:t>
            </a:r>
            <a:r>
              <a:rPr lang="en-GB" sz="2100" spc="-10">
                <a:solidFill>
                  <a:schemeClr val="tx2"/>
                </a:solidFill>
              </a:rPr>
              <a:t>case?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39656" y="993852"/>
            <a:ext cx="4573031" cy="4561598"/>
          </a:xfrm>
          <a:prstGeom prst="rect">
            <a:avLst/>
          </a:prstGeom>
        </p:spPr>
      </p:pic>
      <p:pic>
        <p:nvPicPr>
          <p:cNvPr id="2" name="object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26870" y="5709420"/>
            <a:ext cx="6198608" cy="867804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99809" y="1050606"/>
            <a:ext cx="13173965" cy="68341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8156697"/>
            <a:ext cx="15871825" cy="2255520"/>
          </a:xfrm>
          <a:prstGeom prst="rect">
            <a:avLst/>
          </a:prstGeom>
        </p:spPr>
        <p:txBody>
          <a:bodyPr vert="horz" wrap="square" lIns="0" tIns="3136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470"/>
              </a:spcBef>
            </a:pPr>
            <a:r>
              <a:rPr sz="3800" spc="125" dirty="0">
                <a:solidFill>
                  <a:srgbClr val="D5D5D5"/>
                </a:solidFill>
                <a:latin typeface="Arial MT"/>
                <a:cs typeface="Arial MT"/>
              </a:rPr>
              <a:t>Explanation:</a:t>
            </a:r>
            <a:endParaRPr sz="3800">
              <a:latin typeface="Arial MT"/>
              <a:cs typeface="Arial MT"/>
            </a:endParaRPr>
          </a:p>
          <a:p>
            <a:pPr marL="1330325" marR="5080" indent="-396240">
              <a:lnSpc>
                <a:spcPct val="109100"/>
              </a:lnSpc>
              <a:spcBef>
                <a:spcPts val="1720"/>
              </a:spcBef>
              <a:buChar char="•"/>
              <a:tabLst>
                <a:tab pos="1330325" algn="l"/>
              </a:tabLst>
            </a:pPr>
            <a:r>
              <a:rPr sz="340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34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00" spc="145" dirty="0">
                <a:solidFill>
                  <a:srgbClr val="FFFFFF"/>
                </a:solidFill>
                <a:latin typeface="Arial MT"/>
                <a:cs typeface="Arial MT"/>
              </a:rPr>
              <a:t>chart</a:t>
            </a:r>
            <a:r>
              <a:rPr sz="34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00" spc="95" dirty="0">
                <a:solidFill>
                  <a:srgbClr val="FFFFFF"/>
                </a:solidFill>
                <a:latin typeface="Arial MT"/>
                <a:cs typeface="Arial MT"/>
              </a:rPr>
              <a:t>clearly</a:t>
            </a:r>
            <a:r>
              <a:rPr sz="34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00" spc="70" dirty="0">
                <a:solidFill>
                  <a:srgbClr val="FFFFFF"/>
                </a:solidFill>
                <a:latin typeface="Arial MT"/>
                <a:cs typeface="Arial MT"/>
              </a:rPr>
              <a:t>shows</a:t>
            </a:r>
            <a:r>
              <a:rPr sz="34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00" spc="140" dirty="0">
                <a:solidFill>
                  <a:srgbClr val="FFFFFF"/>
                </a:solidFill>
                <a:latin typeface="Arial MT"/>
                <a:cs typeface="Arial MT"/>
              </a:rPr>
              <a:t>that</a:t>
            </a:r>
            <a:r>
              <a:rPr sz="34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00" spc="180" dirty="0">
                <a:solidFill>
                  <a:srgbClr val="FFFFFF"/>
                </a:solidFill>
                <a:latin typeface="Arial MT"/>
                <a:cs typeface="Arial MT"/>
              </a:rPr>
              <a:t>from</a:t>
            </a:r>
            <a:r>
              <a:rPr sz="34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00" spc="55" dirty="0">
                <a:solidFill>
                  <a:srgbClr val="FFFFFF"/>
                </a:solidFill>
                <a:latin typeface="Arial MT"/>
                <a:cs typeface="Arial MT"/>
              </a:rPr>
              <a:t>all</a:t>
            </a:r>
            <a:r>
              <a:rPr sz="34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00" spc="14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34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00" dirty="0">
                <a:solidFill>
                  <a:srgbClr val="FFFFFF"/>
                </a:solidFill>
                <a:latin typeface="Arial MT"/>
                <a:cs typeface="Arial MT"/>
              </a:rPr>
              <a:t>sites,</a:t>
            </a:r>
            <a:r>
              <a:rPr sz="34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00" spc="-100" dirty="0">
                <a:solidFill>
                  <a:srgbClr val="FFFFFF"/>
                </a:solidFill>
                <a:latin typeface="Arial MT"/>
                <a:cs typeface="Arial MT"/>
              </a:rPr>
              <a:t>KSC</a:t>
            </a:r>
            <a:r>
              <a:rPr sz="34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00" spc="-90" dirty="0">
                <a:solidFill>
                  <a:srgbClr val="FFFFFF"/>
                </a:solidFill>
                <a:latin typeface="Arial MT"/>
                <a:cs typeface="Arial MT"/>
              </a:rPr>
              <a:t>LC-</a:t>
            </a:r>
            <a:r>
              <a:rPr sz="3400" spc="120" dirty="0">
                <a:solidFill>
                  <a:srgbClr val="FFFFFF"/>
                </a:solidFill>
                <a:latin typeface="Arial MT"/>
                <a:cs typeface="Arial MT"/>
              </a:rPr>
              <a:t>39A</a:t>
            </a:r>
            <a:r>
              <a:rPr sz="34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00" dirty="0">
                <a:solidFill>
                  <a:srgbClr val="FFFFFF"/>
                </a:solidFill>
                <a:latin typeface="Arial MT"/>
                <a:cs typeface="Arial MT"/>
              </a:rPr>
              <a:t>has</a:t>
            </a:r>
            <a:r>
              <a:rPr sz="34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00" spc="14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34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00" spc="110" dirty="0">
                <a:solidFill>
                  <a:srgbClr val="FFFFFF"/>
                </a:solidFill>
                <a:latin typeface="Arial MT"/>
                <a:cs typeface="Arial MT"/>
              </a:rPr>
              <a:t>most </a:t>
            </a:r>
            <a:r>
              <a:rPr sz="3400" spc="85" dirty="0">
                <a:solidFill>
                  <a:srgbClr val="FFFFFF"/>
                </a:solidFill>
                <a:latin typeface="Arial MT"/>
                <a:cs typeface="Arial MT"/>
              </a:rPr>
              <a:t>successful</a:t>
            </a:r>
            <a:r>
              <a:rPr sz="34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00" spc="60" dirty="0">
                <a:solidFill>
                  <a:srgbClr val="FFFFFF"/>
                </a:solidFill>
                <a:latin typeface="Arial MT"/>
                <a:cs typeface="Arial MT"/>
              </a:rPr>
              <a:t>launches.</a:t>
            </a:r>
            <a:endParaRPr sz="34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2513012"/>
            <a:ext cx="17800505" cy="5625159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66792" y="1055883"/>
            <a:ext cx="17835603" cy="838215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8156697"/>
            <a:ext cx="17392650" cy="2255520"/>
          </a:xfrm>
          <a:prstGeom prst="rect">
            <a:avLst/>
          </a:prstGeom>
        </p:spPr>
        <p:txBody>
          <a:bodyPr vert="horz" wrap="square" lIns="0" tIns="3136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470"/>
              </a:spcBef>
            </a:pPr>
            <a:r>
              <a:rPr sz="3800" spc="125" dirty="0">
                <a:solidFill>
                  <a:srgbClr val="D5D5D5"/>
                </a:solidFill>
                <a:latin typeface="Arial MT"/>
                <a:cs typeface="Arial MT"/>
              </a:rPr>
              <a:t>Explanation:</a:t>
            </a:r>
            <a:endParaRPr sz="3800">
              <a:latin typeface="Arial MT"/>
              <a:cs typeface="Arial MT"/>
            </a:endParaRPr>
          </a:p>
          <a:p>
            <a:pPr marL="1330325" marR="5080" indent="-396240">
              <a:lnSpc>
                <a:spcPct val="109100"/>
              </a:lnSpc>
              <a:spcBef>
                <a:spcPts val="1720"/>
              </a:spcBef>
              <a:buChar char="•"/>
              <a:tabLst>
                <a:tab pos="1330325" algn="l"/>
              </a:tabLst>
            </a:pPr>
            <a:r>
              <a:rPr sz="3400" spc="-100" dirty="0">
                <a:solidFill>
                  <a:srgbClr val="FFFFFF"/>
                </a:solidFill>
                <a:latin typeface="Arial MT"/>
                <a:cs typeface="Arial MT"/>
              </a:rPr>
              <a:t>KSC</a:t>
            </a:r>
            <a:r>
              <a:rPr sz="3400" spc="-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00" spc="-90" dirty="0">
                <a:solidFill>
                  <a:srgbClr val="FFFFFF"/>
                </a:solidFill>
                <a:latin typeface="Arial MT"/>
                <a:cs typeface="Arial MT"/>
              </a:rPr>
              <a:t>LC-</a:t>
            </a:r>
            <a:r>
              <a:rPr sz="3400" spc="120" dirty="0">
                <a:solidFill>
                  <a:srgbClr val="FFFFFF"/>
                </a:solidFill>
                <a:latin typeface="Arial MT"/>
                <a:cs typeface="Arial MT"/>
              </a:rPr>
              <a:t>39A</a:t>
            </a:r>
            <a:r>
              <a:rPr sz="3400" spc="-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00" dirty="0">
                <a:solidFill>
                  <a:srgbClr val="FFFFFF"/>
                </a:solidFill>
                <a:latin typeface="Arial MT"/>
                <a:cs typeface="Arial MT"/>
              </a:rPr>
              <a:t>has</a:t>
            </a:r>
            <a:r>
              <a:rPr sz="3400" spc="-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00" spc="14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3400" spc="-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00" spc="120" dirty="0">
                <a:solidFill>
                  <a:srgbClr val="FFFFFF"/>
                </a:solidFill>
                <a:latin typeface="Arial MT"/>
                <a:cs typeface="Arial MT"/>
              </a:rPr>
              <a:t>highest</a:t>
            </a:r>
            <a:r>
              <a:rPr sz="3400" spc="-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00" spc="114" dirty="0">
                <a:solidFill>
                  <a:srgbClr val="FFFFFF"/>
                </a:solidFill>
                <a:latin typeface="Arial MT"/>
                <a:cs typeface="Arial MT"/>
              </a:rPr>
              <a:t>launch</a:t>
            </a:r>
            <a:r>
              <a:rPr sz="3400" spc="-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00" spc="55" dirty="0">
                <a:solidFill>
                  <a:srgbClr val="FFFFFF"/>
                </a:solidFill>
                <a:latin typeface="Arial MT"/>
                <a:cs typeface="Arial MT"/>
              </a:rPr>
              <a:t>success</a:t>
            </a:r>
            <a:r>
              <a:rPr sz="3400" spc="-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00" spc="85" dirty="0">
                <a:solidFill>
                  <a:srgbClr val="FFFFFF"/>
                </a:solidFill>
                <a:latin typeface="Arial MT"/>
                <a:cs typeface="Arial MT"/>
              </a:rPr>
              <a:t>rate</a:t>
            </a:r>
            <a:r>
              <a:rPr sz="3400" spc="-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00" spc="-40" dirty="0">
                <a:solidFill>
                  <a:srgbClr val="FFFFFF"/>
                </a:solidFill>
                <a:latin typeface="Arial MT"/>
                <a:cs typeface="Arial MT"/>
              </a:rPr>
              <a:t>(76.9%)</a:t>
            </a:r>
            <a:r>
              <a:rPr sz="3400" spc="-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00" spc="180" dirty="0">
                <a:solidFill>
                  <a:srgbClr val="FFFFFF"/>
                </a:solidFill>
                <a:latin typeface="Arial MT"/>
                <a:cs typeface="Arial MT"/>
              </a:rPr>
              <a:t>with</a:t>
            </a:r>
            <a:r>
              <a:rPr sz="3400" spc="-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00" dirty="0">
                <a:solidFill>
                  <a:srgbClr val="FFFFFF"/>
                </a:solidFill>
                <a:latin typeface="Arial MT"/>
                <a:cs typeface="Arial MT"/>
              </a:rPr>
              <a:t>10</a:t>
            </a:r>
            <a:r>
              <a:rPr sz="3400" spc="-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00" spc="85" dirty="0">
                <a:solidFill>
                  <a:srgbClr val="FFFFFF"/>
                </a:solidFill>
                <a:latin typeface="Arial MT"/>
                <a:cs typeface="Arial MT"/>
              </a:rPr>
              <a:t>successful</a:t>
            </a:r>
            <a:r>
              <a:rPr sz="3400" spc="-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00" spc="85" dirty="0">
                <a:solidFill>
                  <a:srgbClr val="FFFFFF"/>
                </a:solidFill>
                <a:latin typeface="Arial MT"/>
                <a:cs typeface="Arial MT"/>
              </a:rPr>
              <a:t>and </a:t>
            </a:r>
            <a:r>
              <a:rPr sz="3400" spc="120" dirty="0">
                <a:solidFill>
                  <a:srgbClr val="FFFFFF"/>
                </a:solidFill>
                <a:latin typeface="Arial MT"/>
                <a:cs typeface="Arial MT"/>
              </a:rPr>
              <a:t>only</a:t>
            </a:r>
            <a:r>
              <a:rPr sz="34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00" spc="150" dirty="0">
                <a:solidFill>
                  <a:srgbClr val="FFFFFF"/>
                </a:solidFill>
                <a:latin typeface="Arial MT"/>
                <a:cs typeface="Arial MT"/>
              </a:rPr>
              <a:t>3</a:t>
            </a:r>
            <a:r>
              <a:rPr sz="34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00" spc="100" dirty="0">
                <a:solidFill>
                  <a:srgbClr val="FFFFFF"/>
                </a:solidFill>
                <a:latin typeface="Arial MT"/>
                <a:cs typeface="Arial MT"/>
              </a:rPr>
              <a:t>failed</a:t>
            </a:r>
            <a:r>
              <a:rPr sz="34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00" spc="80" dirty="0">
                <a:solidFill>
                  <a:srgbClr val="FFFFFF"/>
                </a:solidFill>
                <a:latin typeface="Arial MT"/>
                <a:cs typeface="Arial MT"/>
              </a:rPr>
              <a:t>landings.</a:t>
            </a:r>
            <a:endParaRPr sz="34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2513012"/>
            <a:ext cx="17800505" cy="5625159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07445" y="1068126"/>
            <a:ext cx="17757308" cy="81369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80980" y="3969830"/>
            <a:ext cx="3373754" cy="704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50" spc="130" dirty="0"/>
              <a:t>Explanation:</a:t>
            </a:r>
            <a:endParaRPr sz="4450"/>
          </a:p>
        </p:txBody>
      </p:sp>
      <p:sp>
        <p:nvSpPr>
          <p:cNvPr id="4" name="object 4"/>
          <p:cNvSpPr txBox="1"/>
          <p:nvPr/>
        </p:nvSpPr>
        <p:spPr>
          <a:xfrm>
            <a:off x="2102418" y="4901530"/>
            <a:ext cx="4720590" cy="40462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73075" marR="5080" indent="-461009">
              <a:lnSpc>
                <a:spcPct val="111300"/>
              </a:lnSpc>
              <a:spcBef>
                <a:spcPts val="100"/>
              </a:spcBef>
              <a:buChar char="•"/>
              <a:tabLst>
                <a:tab pos="473075" algn="l"/>
              </a:tabLst>
            </a:pPr>
            <a:r>
              <a:rPr sz="395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395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25" dirty="0">
                <a:solidFill>
                  <a:srgbClr val="FFFFFF"/>
                </a:solidFill>
                <a:latin typeface="Arial MT"/>
                <a:cs typeface="Arial MT"/>
              </a:rPr>
              <a:t>charts</a:t>
            </a:r>
            <a:r>
              <a:rPr sz="395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05" dirty="0">
                <a:solidFill>
                  <a:srgbClr val="FFFFFF"/>
                </a:solidFill>
                <a:latin typeface="Arial MT"/>
                <a:cs typeface="Arial MT"/>
              </a:rPr>
              <a:t>show </a:t>
            </a:r>
            <a:r>
              <a:rPr sz="3950" spc="165" dirty="0">
                <a:solidFill>
                  <a:srgbClr val="FFFFFF"/>
                </a:solidFill>
                <a:latin typeface="Arial MT"/>
                <a:cs typeface="Arial MT"/>
              </a:rPr>
              <a:t>that</a:t>
            </a:r>
            <a:r>
              <a:rPr sz="395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75" dirty="0">
                <a:solidFill>
                  <a:srgbClr val="FFFFFF"/>
                </a:solidFill>
                <a:latin typeface="Arial MT"/>
                <a:cs typeface="Arial MT"/>
              </a:rPr>
              <a:t>payloads </a:t>
            </a:r>
            <a:r>
              <a:rPr sz="3950" spc="150" dirty="0">
                <a:solidFill>
                  <a:srgbClr val="FFFFFF"/>
                </a:solidFill>
                <a:latin typeface="Arial MT"/>
                <a:cs typeface="Arial MT"/>
              </a:rPr>
              <a:t>between</a:t>
            </a:r>
            <a:r>
              <a:rPr sz="39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330" dirty="0">
                <a:solidFill>
                  <a:srgbClr val="FFFFFF"/>
                </a:solidFill>
                <a:latin typeface="Arial MT"/>
                <a:cs typeface="Arial MT"/>
              </a:rPr>
              <a:t>2000 </a:t>
            </a:r>
            <a:r>
              <a:rPr sz="3950" spc="110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395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280" dirty="0">
                <a:solidFill>
                  <a:srgbClr val="FFFFFF"/>
                </a:solidFill>
                <a:latin typeface="Arial MT"/>
                <a:cs typeface="Arial MT"/>
              </a:rPr>
              <a:t>5500</a:t>
            </a:r>
            <a:r>
              <a:rPr sz="395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40" dirty="0">
                <a:solidFill>
                  <a:srgbClr val="FFFFFF"/>
                </a:solidFill>
                <a:latin typeface="Arial MT"/>
                <a:cs typeface="Arial MT"/>
              </a:rPr>
              <a:t>kg</a:t>
            </a:r>
            <a:r>
              <a:rPr sz="395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-20" dirty="0">
                <a:solidFill>
                  <a:srgbClr val="FFFFFF"/>
                </a:solidFill>
                <a:latin typeface="Arial MT"/>
                <a:cs typeface="Arial MT"/>
              </a:rPr>
              <a:t>have </a:t>
            </a:r>
            <a:r>
              <a:rPr sz="3950" spc="165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395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30" dirty="0">
                <a:solidFill>
                  <a:srgbClr val="FFFFFF"/>
                </a:solidFill>
                <a:latin typeface="Arial MT"/>
                <a:cs typeface="Arial MT"/>
              </a:rPr>
              <a:t>highest </a:t>
            </a:r>
            <a:r>
              <a:rPr sz="3950" spc="65" dirty="0">
                <a:solidFill>
                  <a:srgbClr val="FFFFFF"/>
                </a:solidFill>
                <a:latin typeface="Arial MT"/>
                <a:cs typeface="Arial MT"/>
              </a:rPr>
              <a:t>success</a:t>
            </a:r>
            <a:r>
              <a:rPr sz="39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70" dirty="0">
                <a:solidFill>
                  <a:srgbClr val="FFFFFF"/>
                </a:solidFill>
                <a:latin typeface="Arial MT"/>
                <a:cs typeface="Arial MT"/>
              </a:rPr>
              <a:t>rate.</a:t>
            </a:r>
            <a:endParaRPr sz="3950"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957873" y="2515543"/>
            <a:ext cx="10820759" cy="3874227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957873" y="6493710"/>
            <a:ext cx="10819984" cy="3869646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27156" y="3216236"/>
            <a:ext cx="10145743" cy="256478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03605" y="1050607"/>
            <a:ext cx="9346144" cy="83029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2362706"/>
            <a:ext cx="7668895" cy="7915909"/>
          </a:xfrm>
          <a:prstGeom prst="rect">
            <a:avLst/>
          </a:prstGeom>
        </p:spPr>
        <p:txBody>
          <a:bodyPr vert="horz" wrap="square" lIns="0" tIns="2832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230"/>
              </a:spcBef>
            </a:pPr>
            <a:r>
              <a:rPr sz="3350" spc="110" dirty="0">
                <a:solidFill>
                  <a:srgbClr val="D5D5D5"/>
                </a:solidFill>
                <a:latin typeface="Arial MT"/>
                <a:cs typeface="Arial MT"/>
              </a:rPr>
              <a:t>Explanation:</a:t>
            </a:r>
            <a:endParaRPr sz="3350">
              <a:latin typeface="Arial MT"/>
              <a:cs typeface="Arial MT"/>
            </a:endParaRPr>
          </a:p>
          <a:p>
            <a:pPr marL="1283970" marR="5080" indent="-350520">
              <a:lnSpc>
                <a:spcPct val="109900"/>
              </a:lnSpc>
              <a:spcBef>
                <a:spcPts val="1520"/>
              </a:spcBef>
              <a:buChar char="•"/>
              <a:tabLst>
                <a:tab pos="1283970" algn="l"/>
              </a:tabLst>
            </a:pPr>
            <a:r>
              <a:rPr sz="3000" dirty="0">
                <a:solidFill>
                  <a:srgbClr val="FFFFFF"/>
                </a:solidFill>
                <a:latin typeface="Arial MT"/>
                <a:cs typeface="Arial MT"/>
              </a:rPr>
              <a:t>Based</a:t>
            </a:r>
            <a:r>
              <a:rPr sz="3000" spc="-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130" dirty="0">
                <a:solidFill>
                  <a:srgbClr val="FFFFFF"/>
                </a:solidFill>
                <a:latin typeface="Arial MT"/>
                <a:cs typeface="Arial MT"/>
              </a:rPr>
              <a:t>on</a:t>
            </a:r>
            <a:r>
              <a:rPr sz="3000" spc="-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12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3000" spc="-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55" dirty="0">
                <a:solidFill>
                  <a:srgbClr val="FFFFFF"/>
                </a:solidFill>
                <a:latin typeface="Arial MT"/>
                <a:cs typeface="Arial MT"/>
              </a:rPr>
              <a:t>scores</a:t>
            </a:r>
            <a:r>
              <a:rPr sz="3000" spc="-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175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3000" spc="-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12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3000" spc="-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-10" dirty="0">
                <a:solidFill>
                  <a:srgbClr val="FFFFFF"/>
                </a:solidFill>
                <a:latin typeface="Arial MT"/>
                <a:cs typeface="Arial MT"/>
              </a:rPr>
              <a:t>Test</a:t>
            </a:r>
            <a:r>
              <a:rPr sz="3000" spc="-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-20" dirty="0">
                <a:solidFill>
                  <a:srgbClr val="FFFFFF"/>
                </a:solidFill>
                <a:latin typeface="Arial MT"/>
                <a:cs typeface="Arial MT"/>
              </a:rPr>
              <a:t>Set, </a:t>
            </a:r>
            <a:r>
              <a:rPr sz="3000" spc="105" dirty="0">
                <a:solidFill>
                  <a:srgbClr val="FFFFFF"/>
                </a:solidFill>
                <a:latin typeface="Arial MT"/>
                <a:cs typeface="Arial MT"/>
              </a:rPr>
              <a:t>we</a:t>
            </a:r>
            <a:r>
              <a:rPr sz="30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95" dirty="0">
                <a:solidFill>
                  <a:srgbClr val="FFFFFF"/>
                </a:solidFill>
                <a:latin typeface="Arial MT"/>
                <a:cs typeface="Arial MT"/>
              </a:rPr>
              <a:t>can</a:t>
            </a:r>
            <a:r>
              <a:rPr sz="30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165" dirty="0">
                <a:solidFill>
                  <a:srgbClr val="FFFFFF"/>
                </a:solidFill>
                <a:latin typeface="Arial MT"/>
                <a:cs typeface="Arial MT"/>
              </a:rPr>
              <a:t>not</a:t>
            </a:r>
            <a:r>
              <a:rPr sz="30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130" dirty="0">
                <a:solidFill>
                  <a:srgbClr val="FFFFFF"/>
                </a:solidFill>
                <a:latin typeface="Arial MT"/>
                <a:cs typeface="Arial MT"/>
              </a:rPr>
              <a:t>con</a:t>
            </a:r>
            <a:r>
              <a:rPr sz="3000" spc="130" dirty="0">
                <a:solidFill>
                  <a:srgbClr val="FFFFFF"/>
                </a:solidFill>
                <a:latin typeface="Times New Roman"/>
                <a:cs typeface="Times New Roman"/>
              </a:rPr>
              <a:t>f</a:t>
            </a:r>
            <a:r>
              <a:rPr sz="3000" spc="130" dirty="0">
                <a:solidFill>
                  <a:srgbClr val="FFFFFF"/>
                </a:solidFill>
                <a:latin typeface="Arial MT"/>
                <a:cs typeface="Arial MT"/>
              </a:rPr>
              <a:t>irm</a:t>
            </a:r>
            <a:r>
              <a:rPr sz="30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150" dirty="0">
                <a:solidFill>
                  <a:srgbClr val="FFFFFF"/>
                </a:solidFill>
                <a:latin typeface="Arial MT"/>
                <a:cs typeface="Arial MT"/>
              </a:rPr>
              <a:t>which</a:t>
            </a:r>
            <a:r>
              <a:rPr sz="30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155" dirty="0">
                <a:solidFill>
                  <a:srgbClr val="FFFFFF"/>
                </a:solidFill>
                <a:latin typeface="Arial MT"/>
                <a:cs typeface="Arial MT"/>
              </a:rPr>
              <a:t>method </a:t>
            </a:r>
            <a:r>
              <a:rPr sz="3000" spc="114" dirty="0">
                <a:solidFill>
                  <a:srgbClr val="FFFFFF"/>
                </a:solidFill>
                <a:latin typeface="Arial MT"/>
                <a:cs typeface="Arial MT"/>
              </a:rPr>
              <a:t>performs</a:t>
            </a:r>
            <a:r>
              <a:rPr sz="30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75" dirty="0">
                <a:solidFill>
                  <a:srgbClr val="FFFFFF"/>
                </a:solidFill>
                <a:latin typeface="Arial MT"/>
                <a:cs typeface="Arial MT"/>
              </a:rPr>
              <a:t>best.</a:t>
            </a:r>
            <a:endParaRPr sz="3000">
              <a:latin typeface="Arial MT"/>
              <a:cs typeface="Arial MT"/>
            </a:endParaRPr>
          </a:p>
          <a:p>
            <a:pPr marL="1283970" marR="381000" indent="-350520">
              <a:lnSpc>
                <a:spcPct val="109900"/>
              </a:lnSpc>
              <a:spcBef>
                <a:spcPts val="1505"/>
              </a:spcBef>
              <a:buChar char="•"/>
              <a:tabLst>
                <a:tab pos="1283970" algn="l"/>
              </a:tabLst>
            </a:pPr>
            <a:r>
              <a:rPr sz="3000" dirty="0">
                <a:solidFill>
                  <a:srgbClr val="FFFFFF"/>
                </a:solidFill>
                <a:latin typeface="Arial MT"/>
                <a:cs typeface="Arial MT"/>
              </a:rPr>
              <a:t>Same</a:t>
            </a:r>
            <a:r>
              <a:rPr sz="30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-10" dirty="0">
                <a:solidFill>
                  <a:srgbClr val="FFFFFF"/>
                </a:solidFill>
                <a:latin typeface="Arial MT"/>
                <a:cs typeface="Arial MT"/>
              </a:rPr>
              <a:t>Test</a:t>
            </a:r>
            <a:r>
              <a:rPr sz="30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dirty="0">
                <a:solidFill>
                  <a:srgbClr val="FFFFFF"/>
                </a:solidFill>
                <a:latin typeface="Arial MT"/>
                <a:cs typeface="Arial MT"/>
              </a:rPr>
              <a:t>Set</a:t>
            </a:r>
            <a:r>
              <a:rPr sz="30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55" dirty="0">
                <a:solidFill>
                  <a:srgbClr val="FFFFFF"/>
                </a:solidFill>
                <a:latin typeface="Arial MT"/>
                <a:cs typeface="Arial MT"/>
              </a:rPr>
              <a:t>scores</a:t>
            </a:r>
            <a:r>
              <a:rPr sz="30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65" dirty="0">
                <a:solidFill>
                  <a:srgbClr val="FFFFFF"/>
                </a:solidFill>
                <a:latin typeface="Arial MT"/>
                <a:cs typeface="Arial MT"/>
              </a:rPr>
              <a:t>may</a:t>
            </a:r>
            <a:r>
              <a:rPr sz="30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130" dirty="0">
                <a:solidFill>
                  <a:srgbClr val="FFFFFF"/>
                </a:solidFill>
                <a:latin typeface="Arial MT"/>
                <a:cs typeface="Arial MT"/>
              </a:rPr>
              <a:t>be</a:t>
            </a:r>
            <a:r>
              <a:rPr sz="30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90" dirty="0">
                <a:solidFill>
                  <a:srgbClr val="FFFFFF"/>
                </a:solidFill>
                <a:latin typeface="Arial MT"/>
                <a:cs typeface="Arial MT"/>
              </a:rPr>
              <a:t>due </a:t>
            </a:r>
            <a:r>
              <a:rPr sz="3000" spc="185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30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12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30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65" dirty="0">
                <a:solidFill>
                  <a:srgbClr val="FFFFFF"/>
                </a:solidFill>
                <a:latin typeface="Arial MT"/>
                <a:cs typeface="Arial MT"/>
              </a:rPr>
              <a:t>small</a:t>
            </a:r>
            <a:r>
              <a:rPr sz="30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110" dirty="0">
                <a:solidFill>
                  <a:srgbClr val="FFFFFF"/>
                </a:solidFill>
                <a:latin typeface="Arial MT"/>
                <a:cs typeface="Arial MT"/>
              </a:rPr>
              <a:t>test</a:t>
            </a:r>
            <a:r>
              <a:rPr sz="30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80" dirty="0">
                <a:solidFill>
                  <a:srgbClr val="FFFFFF"/>
                </a:solidFill>
                <a:latin typeface="Arial MT"/>
                <a:cs typeface="Arial MT"/>
              </a:rPr>
              <a:t>sample</a:t>
            </a:r>
            <a:r>
              <a:rPr sz="30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dirty="0">
                <a:solidFill>
                  <a:srgbClr val="FFFFFF"/>
                </a:solidFill>
                <a:latin typeface="Arial MT"/>
                <a:cs typeface="Arial MT"/>
              </a:rPr>
              <a:t>size</a:t>
            </a:r>
            <a:r>
              <a:rPr sz="30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-25" dirty="0">
                <a:solidFill>
                  <a:srgbClr val="FFFFFF"/>
                </a:solidFill>
                <a:latin typeface="Arial MT"/>
                <a:cs typeface="Arial MT"/>
              </a:rPr>
              <a:t>(18 </a:t>
            </a:r>
            <a:r>
              <a:rPr sz="3000" dirty="0">
                <a:solidFill>
                  <a:srgbClr val="FFFFFF"/>
                </a:solidFill>
                <a:latin typeface="Arial MT"/>
                <a:cs typeface="Arial MT"/>
              </a:rPr>
              <a:t>samples).</a:t>
            </a:r>
            <a:r>
              <a:rPr sz="3000" spc="6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45" dirty="0">
                <a:solidFill>
                  <a:srgbClr val="FFFFFF"/>
                </a:solidFill>
                <a:latin typeface="Arial MT"/>
                <a:cs typeface="Arial MT"/>
              </a:rPr>
              <a:t>Therefore,</a:t>
            </a:r>
            <a:r>
              <a:rPr sz="3000" spc="7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105" dirty="0">
                <a:solidFill>
                  <a:srgbClr val="FFFFFF"/>
                </a:solidFill>
                <a:latin typeface="Arial MT"/>
                <a:cs typeface="Arial MT"/>
              </a:rPr>
              <a:t>we</a:t>
            </a:r>
            <a:r>
              <a:rPr sz="3000" spc="7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110" dirty="0">
                <a:solidFill>
                  <a:srgbClr val="FFFFFF"/>
                </a:solidFill>
                <a:latin typeface="Arial MT"/>
                <a:cs typeface="Arial MT"/>
              </a:rPr>
              <a:t>tested</a:t>
            </a:r>
            <a:r>
              <a:rPr sz="3000" spc="7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-25" dirty="0">
                <a:solidFill>
                  <a:srgbClr val="FFFFFF"/>
                </a:solidFill>
                <a:latin typeface="Arial MT"/>
                <a:cs typeface="Arial MT"/>
              </a:rPr>
              <a:t>all </a:t>
            </a:r>
            <a:r>
              <a:rPr sz="3000" spc="130" dirty="0">
                <a:solidFill>
                  <a:srgbClr val="FFFFFF"/>
                </a:solidFill>
                <a:latin typeface="Arial MT"/>
                <a:cs typeface="Arial MT"/>
              </a:rPr>
              <a:t>methods</a:t>
            </a:r>
            <a:r>
              <a:rPr sz="30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65" dirty="0">
                <a:solidFill>
                  <a:srgbClr val="FFFFFF"/>
                </a:solidFill>
                <a:latin typeface="Arial MT"/>
                <a:cs typeface="Arial MT"/>
              </a:rPr>
              <a:t>based</a:t>
            </a:r>
            <a:r>
              <a:rPr sz="30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130" dirty="0">
                <a:solidFill>
                  <a:srgbClr val="FFFFFF"/>
                </a:solidFill>
                <a:latin typeface="Arial MT"/>
                <a:cs typeface="Arial MT"/>
              </a:rPr>
              <a:t>on</a:t>
            </a:r>
            <a:r>
              <a:rPr sz="30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12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30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114" dirty="0">
                <a:solidFill>
                  <a:srgbClr val="FFFFFF"/>
                </a:solidFill>
                <a:latin typeface="Arial MT"/>
                <a:cs typeface="Arial MT"/>
              </a:rPr>
              <a:t>whole </a:t>
            </a:r>
            <a:r>
              <a:rPr sz="3000" spc="-10" dirty="0">
                <a:solidFill>
                  <a:srgbClr val="FFFFFF"/>
                </a:solidFill>
                <a:latin typeface="Arial MT"/>
                <a:cs typeface="Arial MT"/>
              </a:rPr>
              <a:t>Dataset.</a:t>
            </a:r>
            <a:endParaRPr sz="3000">
              <a:latin typeface="Arial MT"/>
              <a:cs typeface="Arial MT"/>
            </a:endParaRPr>
          </a:p>
          <a:p>
            <a:pPr marL="1283970" marR="43180" indent="-350520">
              <a:lnSpc>
                <a:spcPct val="109900"/>
              </a:lnSpc>
              <a:spcBef>
                <a:spcPts val="1505"/>
              </a:spcBef>
              <a:buChar char="•"/>
              <a:tabLst>
                <a:tab pos="1283970" algn="l"/>
              </a:tabLst>
            </a:pPr>
            <a:r>
              <a:rPr sz="300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30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55" dirty="0">
                <a:solidFill>
                  <a:srgbClr val="FFFFFF"/>
                </a:solidFill>
                <a:latin typeface="Arial MT"/>
                <a:cs typeface="Arial MT"/>
              </a:rPr>
              <a:t>scores</a:t>
            </a:r>
            <a:r>
              <a:rPr sz="30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175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30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12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30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125" dirty="0">
                <a:solidFill>
                  <a:srgbClr val="FFFFFF"/>
                </a:solidFill>
                <a:latin typeface="Arial MT"/>
                <a:cs typeface="Arial MT"/>
              </a:rPr>
              <a:t>whole</a:t>
            </a:r>
            <a:r>
              <a:rPr sz="30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-10" dirty="0">
                <a:solidFill>
                  <a:srgbClr val="FFFFFF"/>
                </a:solidFill>
                <a:latin typeface="Arial MT"/>
                <a:cs typeface="Arial MT"/>
              </a:rPr>
              <a:t>Dataset </a:t>
            </a:r>
            <a:r>
              <a:rPr sz="3000" spc="130" dirty="0">
                <a:solidFill>
                  <a:srgbClr val="FFFFFF"/>
                </a:solidFill>
                <a:latin typeface="Arial MT"/>
                <a:cs typeface="Arial MT"/>
              </a:rPr>
              <a:t>con</a:t>
            </a:r>
            <a:r>
              <a:rPr sz="3000" spc="130" dirty="0">
                <a:solidFill>
                  <a:srgbClr val="FFFFFF"/>
                </a:solidFill>
                <a:latin typeface="Times New Roman"/>
                <a:cs typeface="Times New Roman"/>
              </a:rPr>
              <a:t>f</a:t>
            </a:r>
            <a:r>
              <a:rPr sz="3000" spc="130" dirty="0">
                <a:solidFill>
                  <a:srgbClr val="FFFFFF"/>
                </a:solidFill>
                <a:latin typeface="Arial MT"/>
                <a:cs typeface="Arial MT"/>
              </a:rPr>
              <a:t>irm</a:t>
            </a:r>
            <a:r>
              <a:rPr sz="30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135" dirty="0">
                <a:solidFill>
                  <a:srgbClr val="FFFFFF"/>
                </a:solidFill>
                <a:latin typeface="Arial MT"/>
                <a:cs typeface="Arial MT"/>
              </a:rPr>
              <a:t>that</a:t>
            </a:r>
            <a:r>
              <a:rPr sz="30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12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30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110" dirty="0">
                <a:solidFill>
                  <a:srgbClr val="FFFFFF"/>
                </a:solidFill>
                <a:latin typeface="Arial MT"/>
                <a:cs typeface="Arial MT"/>
              </a:rPr>
              <a:t>best</a:t>
            </a:r>
            <a:r>
              <a:rPr sz="30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145" dirty="0">
                <a:solidFill>
                  <a:srgbClr val="FFFFFF"/>
                </a:solidFill>
                <a:latin typeface="Arial MT"/>
                <a:cs typeface="Arial MT"/>
              </a:rPr>
              <a:t>model</a:t>
            </a:r>
            <a:r>
              <a:rPr sz="30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dirty="0">
                <a:solidFill>
                  <a:srgbClr val="FFFFFF"/>
                </a:solidFill>
                <a:latin typeface="Arial MT"/>
                <a:cs typeface="Arial MT"/>
              </a:rPr>
              <a:t>is</a:t>
            </a:r>
            <a:r>
              <a:rPr sz="30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95" dirty="0">
                <a:solidFill>
                  <a:srgbClr val="FFFFFF"/>
                </a:solidFill>
                <a:latin typeface="Arial MT"/>
                <a:cs typeface="Arial MT"/>
              </a:rPr>
              <a:t>the </a:t>
            </a:r>
            <a:r>
              <a:rPr sz="3000" spc="70" dirty="0">
                <a:solidFill>
                  <a:srgbClr val="FFFFFF"/>
                </a:solidFill>
                <a:latin typeface="Arial MT"/>
                <a:cs typeface="Arial MT"/>
              </a:rPr>
              <a:t>Decision</a:t>
            </a:r>
            <a:r>
              <a:rPr sz="3000" spc="-7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dirty="0">
                <a:solidFill>
                  <a:srgbClr val="FFFFFF"/>
                </a:solidFill>
                <a:latin typeface="Arial MT"/>
                <a:cs typeface="Arial MT"/>
              </a:rPr>
              <a:t>Tree</a:t>
            </a:r>
            <a:r>
              <a:rPr sz="3000" spc="-6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85" dirty="0">
                <a:solidFill>
                  <a:srgbClr val="FFFFFF"/>
                </a:solidFill>
                <a:latin typeface="Arial MT"/>
                <a:cs typeface="Arial MT"/>
              </a:rPr>
              <a:t>Model.</a:t>
            </a:r>
            <a:r>
              <a:rPr sz="3000" spc="-6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dirty="0">
                <a:solidFill>
                  <a:srgbClr val="FFFFFF"/>
                </a:solidFill>
                <a:latin typeface="Arial MT"/>
                <a:cs typeface="Arial MT"/>
              </a:rPr>
              <a:t>This</a:t>
            </a:r>
            <a:r>
              <a:rPr sz="3000" spc="-6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135" dirty="0">
                <a:solidFill>
                  <a:srgbClr val="FFFFFF"/>
                </a:solidFill>
                <a:latin typeface="Arial MT"/>
                <a:cs typeface="Arial MT"/>
              </a:rPr>
              <a:t>model </a:t>
            </a:r>
            <a:r>
              <a:rPr sz="3000" dirty="0">
                <a:solidFill>
                  <a:srgbClr val="FFFFFF"/>
                </a:solidFill>
                <a:latin typeface="Arial MT"/>
                <a:cs typeface="Arial MT"/>
              </a:rPr>
              <a:t>has</a:t>
            </a:r>
            <a:r>
              <a:rPr sz="3000" spc="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165" dirty="0">
                <a:solidFill>
                  <a:srgbClr val="FFFFFF"/>
                </a:solidFill>
                <a:latin typeface="Arial MT"/>
                <a:cs typeface="Arial MT"/>
              </a:rPr>
              <a:t>not</a:t>
            </a:r>
            <a:r>
              <a:rPr sz="3000" spc="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105" dirty="0">
                <a:solidFill>
                  <a:srgbClr val="FFFFFF"/>
                </a:solidFill>
                <a:latin typeface="Arial MT"/>
                <a:cs typeface="Arial MT"/>
              </a:rPr>
              <a:t>only</a:t>
            </a:r>
            <a:r>
              <a:rPr sz="3000" spc="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120" dirty="0">
                <a:solidFill>
                  <a:srgbClr val="FFFFFF"/>
                </a:solidFill>
                <a:latin typeface="Arial MT"/>
                <a:cs typeface="Arial MT"/>
              </a:rPr>
              <a:t>higher</a:t>
            </a:r>
            <a:r>
              <a:rPr sz="3000" spc="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dirty="0">
                <a:solidFill>
                  <a:srgbClr val="FFFFFF"/>
                </a:solidFill>
                <a:latin typeface="Arial MT"/>
                <a:cs typeface="Arial MT"/>
              </a:rPr>
              <a:t>scores,</a:t>
            </a:r>
            <a:r>
              <a:rPr sz="3000" spc="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180" dirty="0">
                <a:solidFill>
                  <a:srgbClr val="FFFFFF"/>
                </a:solidFill>
                <a:latin typeface="Arial MT"/>
                <a:cs typeface="Arial MT"/>
              </a:rPr>
              <a:t>but</a:t>
            </a:r>
            <a:r>
              <a:rPr sz="3000" spc="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-20" dirty="0">
                <a:solidFill>
                  <a:srgbClr val="FFFFFF"/>
                </a:solidFill>
                <a:latin typeface="Arial MT"/>
                <a:cs typeface="Arial MT"/>
              </a:rPr>
              <a:t>also </a:t>
            </a:r>
            <a:r>
              <a:rPr sz="3000" spc="12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30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105" dirty="0">
                <a:solidFill>
                  <a:srgbClr val="FFFFFF"/>
                </a:solidFill>
                <a:latin typeface="Arial MT"/>
                <a:cs typeface="Arial MT"/>
              </a:rPr>
              <a:t>highest</a:t>
            </a:r>
            <a:r>
              <a:rPr sz="30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55" dirty="0">
                <a:solidFill>
                  <a:srgbClr val="FFFFFF"/>
                </a:solidFill>
                <a:latin typeface="Arial MT"/>
                <a:cs typeface="Arial MT"/>
              </a:rPr>
              <a:t>accuracy.</a:t>
            </a:r>
            <a:endParaRPr sz="30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893972" y="3256679"/>
            <a:ext cx="6801600" cy="2094177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0293792" y="2580857"/>
            <a:ext cx="7897495" cy="5784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600" spc="105" dirty="0"/>
              <a:t>Scores</a:t>
            </a:r>
            <a:r>
              <a:rPr sz="3600" spc="-125" dirty="0"/>
              <a:t> </a:t>
            </a:r>
            <a:r>
              <a:rPr sz="3600" spc="160" dirty="0"/>
              <a:t>and</a:t>
            </a:r>
            <a:r>
              <a:rPr sz="3600" spc="-125" dirty="0"/>
              <a:t> </a:t>
            </a:r>
            <a:r>
              <a:rPr sz="3600" spc="175" dirty="0"/>
              <a:t>Accuracy</a:t>
            </a:r>
            <a:r>
              <a:rPr sz="3600" spc="-125" dirty="0"/>
              <a:t> </a:t>
            </a:r>
            <a:r>
              <a:rPr sz="3600" spc="254" dirty="0"/>
              <a:t>of</a:t>
            </a:r>
            <a:r>
              <a:rPr sz="3600" spc="-125" dirty="0"/>
              <a:t> </a:t>
            </a:r>
            <a:r>
              <a:rPr sz="3600" spc="200" dirty="0"/>
              <a:t>the</a:t>
            </a:r>
            <a:r>
              <a:rPr sz="3600" spc="-120" dirty="0"/>
              <a:t> </a:t>
            </a:r>
            <a:r>
              <a:rPr sz="3600" dirty="0"/>
              <a:t>Test</a:t>
            </a:r>
            <a:r>
              <a:rPr sz="3600" spc="-125" dirty="0"/>
              <a:t> </a:t>
            </a:r>
            <a:r>
              <a:rPr sz="3600" spc="75" dirty="0"/>
              <a:t>Set</a:t>
            </a:r>
            <a:endParaRPr sz="3600"/>
          </a:p>
        </p:txBody>
      </p:sp>
      <p:sp>
        <p:nvSpPr>
          <p:cNvPr id="6" name="object 6"/>
          <p:cNvSpPr txBox="1"/>
          <p:nvPr/>
        </p:nvSpPr>
        <p:spPr>
          <a:xfrm>
            <a:off x="9539364" y="7379992"/>
            <a:ext cx="9406255" cy="5784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600" spc="105" dirty="0">
                <a:solidFill>
                  <a:srgbClr val="D5D5D5"/>
                </a:solidFill>
                <a:latin typeface="Arial MT"/>
                <a:cs typeface="Arial MT"/>
              </a:rPr>
              <a:t>Scores</a:t>
            </a:r>
            <a:r>
              <a:rPr sz="3600" spc="-13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600" spc="160" dirty="0">
                <a:solidFill>
                  <a:srgbClr val="D5D5D5"/>
                </a:solidFill>
                <a:latin typeface="Arial MT"/>
                <a:cs typeface="Arial MT"/>
              </a:rPr>
              <a:t>and</a:t>
            </a:r>
            <a:r>
              <a:rPr sz="3600" spc="-13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600" spc="175" dirty="0">
                <a:solidFill>
                  <a:srgbClr val="D5D5D5"/>
                </a:solidFill>
                <a:latin typeface="Arial MT"/>
                <a:cs typeface="Arial MT"/>
              </a:rPr>
              <a:t>Accuracy</a:t>
            </a:r>
            <a:r>
              <a:rPr sz="3600" spc="-13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600" spc="254" dirty="0">
                <a:solidFill>
                  <a:srgbClr val="D5D5D5"/>
                </a:solidFill>
                <a:latin typeface="Arial MT"/>
                <a:cs typeface="Arial MT"/>
              </a:rPr>
              <a:t>of</a:t>
            </a:r>
            <a:r>
              <a:rPr sz="3600" spc="-13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600" spc="200" dirty="0">
                <a:solidFill>
                  <a:srgbClr val="D5D5D5"/>
                </a:solidFill>
                <a:latin typeface="Arial MT"/>
                <a:cs typeface="Arial MT"/>
              </a:rPr>
              <a:t>the</a:t>
            </a:r>
            <a:r>
              <a:rPr sz="3600" spc="-13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600" spc="120" dirty="0">
                <a:solidFill>
                  <a:srgbClr val="D5D5D5"/>
                </a:solidFill>
                <a:latin typeface="Arial MT"/>
                <a:cs typeface="Arial MT"/>
              </a:rPr>
              <a:t>Entire</a:t>
            </a:r>
            <a:r>
              <a:rPr sz="3600" spc="-13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600" spc="75" dirty="0">
                <a:solidFill>
                  <a:srgbClr val="D5D5D5"/>
                </a:solidFill>
                <a:latin typeface="Arial MT"/>
                <a:cs typeface="Arial MT"/>
              </a:rPr>
              <a:t>Data</a:t>
            </a:r>
            <a:r>
              <a:rPr sz="3600" spc="-13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600" spc="75" dirty="0">
                <a:solidFill>
                  <a:srgbClr val="D5D5D5"/>
                </a:solidFill>
                <a:latin typeface="Arial MT"/>
                <a:cs typeface="Arial MT"/>
              </a:rPr>
              <a:t>Set</a:t>
            </a:r>
            <a:endParaRPr sz="3600">
              <a:latin typeface="Arial MT"/>
              <a:cs typeface="Arial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891375" y="8060811"/>
            <a:ext cx="6806785" cy="2094177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43777" y="1050607"/>
            <a:ext cx="6862283" cy="68341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80980" y="2785768"/>
            <a:ext cx="2268855" cy="48005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950" spc="105" dirty="0"/>
              <a:t>Explanation:</a:t>
            </a:r>
            <a:endParaRPr sz="2950"/>
          </a:p>
        </p:txBody>
      </p:sp>
      <p:sp>
        <p:nvSpPr>
          <p:cNvPr id="4" name="object 4"/>
          <p:cNvSpPr txBox="1"/>
          <p:nvPr/>
        </p:nvSpPr>
        <p:spPr>
          <a:xfrm>
            <a:off x="2102418" y="3410007"/>
            <a:ext cx="6713220" cy="17849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21310" marR="5080" indent="-309245">
              <a:lnSpc>
                <a:spcPct val="108900"/>
              </a:lnSpc>
              <a:spcBef>
                <a:spcPts val="100"/>
              </a:spcBef>
              <a:buChar char="•"/>
              <a:tabLst>
                <a:tab pos="321310" algn="l"/>
              </a:tabLst>
            </a:pPr>
            <a:r>
              <a:rPr sz="2650" spc="50" dirty="0">
                <a:solidFill>
                  <a:srgbClr val="FFFFFF"/>
                </a:solidFill>
                <a:latin typeface="Arial MT"/>
                <a:cs typeface="Arial MT"/>
              </a:rPr>
              <a:t>Examining</a:t>
            </a:r>
            <a:r>
              <a:rPr sz="26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650" spc="11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6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650" spc="100" dirty="0">
                <a:solidFill>
                  <a:srgbClr val="FFFFFF"/>
                </a:solidFill>
                <a:latin typeface="Arial MT"/>
                <a:cs typeface="Arial MT"/>
              </a:rPr>
              <a:t>confusion</a:t>
            </a:r>
            <a:r>
              <a:rPr sz="26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650" spc="90" dirty="0">
                <a:solidFill>
                  <a:srgbClr val="FFFFFF"/>
                </a:solidFill>
                <a:latin typeface="Arial MT"/>
                <a:cs typeface="Arial MT"/>
              </a:rPr>
              <a:t>matrix,</a:t>
            </a:r>
            <a:r>
              <a:rPr sz="26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650" spc="95" dirty="0">
                <a:solidFill>
                  <a:srgbClr val="FFFFFF"/>
                </a:solidFill>
                <a:latin typeface="Arial MT"/>
                <a:cs typeface="Arial MT"/>
              </a:rPr>
              <a:t>we</a:t>
            </a:r>
            <a:r>
              <a:rPr sz="26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650" spc="-25" dirty="0">
                <a:solidFill>
                  <a:srgbClr val="FFFFFF"/>
                </a:solidFill>
                <a:latin typeface="Arial MT"/>
                <a:cs typeface="Arial MT"/>
              </a:rPr>
              <a:t>see </a:t>
            </a:r>
            <a:r>
              <a:rPr sz="2650" spc="110" dirty="0">
                <a:solidFill>
                  <a:srgbClr val="FFFFFF"/>
                </a:solidFill>
                <a:latin typeface="Arial MT"/>
                <a:cs typeface="Arial MT"/>
              </a:rPr>
              <a:t>that</a:t>
            </a:r>
            <a:r>
              <a:rPr sz="26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650" spc="110" dirty="0">
                <a:solidFill>
                  <a:srgbClr val="FFFFFF"/>
                </a:solidFill>
                <a:latin typeface="Arial MT"/>
                <a:cs typeface="Arial MT"/>
              </a:rPr>
              <a:t>logistic</a:t>
            </a:r>
            <a:r>
              <a:rPr sz="26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650" spc="55" dirty="0">
                <a:solidFill>
                  <a:srgbClr val="FFFFFF"/>
                </a:solidFill>
                <a:latin typeface="Arial MT"/>
                <a:cs typeface="Arial MT"/>
              </a:rPr>
              <a:t>regression</a:t>
            </a:r>
            <a:r>
              <a:rPr sz="26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650" spc="70" dirty="0">
                <a:solidFill>
                  <a:srgbClr val="FFFFFF"/>
                </a:solidFill>
                <a:latin typeface="Arial MT"/>
                <a:cs typeface="Arial MT"/>
              </a:rPr>
              <a:t>can</a:t>
            </a:r>
            <a:r>
              <a:rPr sz="26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650" spc="80" dirty="0">
                <a:solidFill>
                  <a:srgbClr val="FFFFFF"/>
                </a:solidFill>
                <a:latin typeface="Arial MT"/>
                <a:cs typeface="Arial MT"/>
              </a:rPr>
              <a:t>distinguish </a:t>
            </a:r>
            <a:r>
              <a:rPr sz="2650" spc="90" dirty="0">
                <a:solidFill>
                  <a:srgbClr val="FFFFFF"/>
                </a:solidFill>
                <a:latin typeface="Arial MT"/>
                <a:cs typeface="Arial MT"/>
              </a:rPr>
              <a:t>between</a:t>
            </a:r>
            <a:r>
              <a:rPr sz="26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650" spc="11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6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650" spc="100" dirty="0">
                <a:solidFill>
                  <a:srgbClr val="FFFFFF"/>
                </a:solidFill>
                <a:latin typeface="Arial MT"/>
                <a:cs typeface="Arial MT"/>
              </a:rPr>
              <a:t>different</a:t>
            </a:r>
            <a:r>
              <a:rPr sz="26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650" dirty="0">
                <a:solidFill>
                  <a:srgbClr val="FFFFFF"/>
                </a:solidFill>
                <a:latin typeface="Arial MT"/>
                <a:cs typeface="Arial MT"/>
              </a:rPr>
              <a:t>classes.</a:t>
            </a:r>
            <a:r>
              <a:rPr sz="26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650" dirty="0">
                <a:solidFill>
                  <a:srgbClr val="FFFFFF"/>
                </a:solidFill>
                <a:latin typeface="Arial MT"/>
                <a:cs typeface="Arial MT"/>
              </a:rPr>
              <a:t>We</a:t>
            </a:r>
            <a:r>
              <a:rPr sz="26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650" spc="-25" dirty="0">
                <a:solidFill>
                  <a:srgbClr val="FFFFFF"/>
                </a:solidFill>
                <a:latin typeface="Arial MT"/>
                <a:cs typeface="Arial MT"/>
              </a:rPr>
              <a:t>see </a:t>
            </a:r>
            <a:r>
              <a:rPr sz="2650" spc="110" dirty="0">
                <a:solidFill>
                  <a:srgbClr val="FFFFFF"/>
                </a:solidFill>
                <a:latin typeface="Arial MT"/>
                <a:cs typeface="Arial MT"/>
              </a:rPr>
              <a:t>that</a:t>
            </a:r>
            <a:r>
              <a:rPr sz="265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650" spc="11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6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650" spc="90" dirty="0">
                <a:solidFill>
                  <a:srgbClr val="FFFFFF"/>
                </a:solidFill>
                <a:latin typeface="Arial MT"/>
                <a:cs typeface="Arial MT"/>
              </a:rPr>
              <a:t>major</a:t>
            </a:r>
            <a:r>
              <a:rPr sz="26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650" spc="114" dirty="0">
                <a:solidFill>
                  <a:srgbClr val="FFFFFF"/>
                </a:solidFill>
                <a:latin typeface="Arial MT"/>
                <a:cs typeface="Arial MT"/>
              </a:rPr>
              <a:t>problem</a:t>
            </a:r>
            <a:r>
              <a:rPr sz="265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650" dirty="0">
                <a:solidFill>
                  <a:srgbClr val="FFFFFF"/>
                </a:solidFill>
                <a:latin typeface="Arial MT"/>
                <a:cs typeface="Arial MT"/>
              </a:rPr>
              <a:t>is</a:t>
            </a:r>
            <a:r>
              <a:rPr sz="265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650" dirty="0">
                <a:solidFill>
                  <a:srgbClr val="FFFFFF"/>
                </a:solidFill>
                <a:latin typeface="Arial MT"/>
                <a:cs typeface="Arial MT"/>
              </a:rPr>
              <a:t>false</a:t>
            </a:r>
            <a:r>
              <a:rPr sz="265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650" spc="50" dirty="0">
                <a:solidFill>
                  <a:srgbClr val="FFFFFF"/>
                </a:solidFill>
                <a:latin typeface="Arial MT"/>
                <a:cs typeface="Arial MT"/>
              </a:rPr>
              <a:t>positives.</a:t>
            </a:r>
            <a:endParaRPr sz="2650"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047287" y="2513012"/>
            <a:ext cx="8896943" cy="680495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932379" y="5711679"/>
            <a:ext cx="4183488" cy="3613349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815782" y="1055884"/>
            <a:ext cx="4481329" cy="678136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7569060" y="2896549"/>
            <a:ext cx="11359515" cy="658240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0365" indent="-367665">
              <a:lnSpc>
                <a:spcPct val="100000"/>
              </a:lnSpc>
              <a:spcBef>
                <a:spcPts val="110"/>
              </a:spcBef>
              <a:buClr>
                <a:srgbClr val="FFFFFF"/>
              </a:buClr>
              <a:buChar char="•"/>
              <a:tabLst>
                <a:tab pos="380365" algn="l"/>
              </a:tabLst>
            </a:pPr>
            <a:r>
              <a:rPr sz="3150" spc="105" dirty="0">
                <a:solidFill>
                  <a:srgbClr val="D5D5D5"/>
                </a:solidFill>
                <a:latin typeface="Arial MT"/>
                <a:cs typeface="Arial MT"/>
              </a:rPr>
              <a:t>Decision</a:t>
            </a:r>
            <a:r>
              <a:rPr sz="3150" spc="-11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dirty="0">
                <a:solidFill>
                  <a:srgbClr val="D5D5D5"/>
                </a:solidFill>
                <a:latin typeface="Arial MT"/>
                <a:cs typeface="Arial MT"/>
              </a:rPr>
              <a:t>Tree</a:t>
            </a:r>
            <a:r>
              <a:rPr sz="3150" spc="-11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165" dirty="0">
                <a:solidFill>
                  <a:srgbClr val="D5D5D5"/>
                </a:solidFill>
                <a:latin typeface="Arial MT"/>
                <a:cs typeface="Arial MT"/>
              </a:rPr>
              <a:t>Model</a:t>
            </a:r>
            <a:r>
              <a:rPr sz="3150" spc="-10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65" dirty="0">
                <a:solidFill>
                  <a:srgbClr val="D5D5D5"/>
                </a:solidFill>
                <a:latin typeface="Arial MT"/>
                <a:cs typeface="Arial MT"/>
              </a:rPr>
              <a:t>is</a:t>
            </a:r>
            <a:r>
              <a:rPr sz="3150" spc="-11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175" dirty="0">
                <a:solidFill>
                  <a:srgbClr val="D5D5D5"/>
                </a:solidFill>
                <a:latin typeface="Arial MT"/>
                <a:cs typeface="Arial MT"/>
              </a:rPr>
              <a:t>the</a:t>
            </a:r>
            <a:r>
              <a:rPr sz="3150" spc="-10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145" dirty="0">
                <a:solidFill>
                  <a:srgbClr val="D5D5D5"/>
                </a:solidFill>
                <a:latin typeface="Arial MT"/>
                <a:cs typeface="Arial MT"/>
              </a:rPr>
              <a:t>best</a:t>
            </a:r>
            <a:r>
              <a:rPr sz="3150" spc="-11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185" dirty="0">
                <a:solidFill>
                  <a:srgbClr val="D5D5D5"/>
                </a:solidFill>
                <a:latin typeface="Arial MT"/>
                <a:cs typeface="Arial MT"/>
              </a:rPr>
              <a:t>algorithm</a:t>
            </a:r>
            <a:r>
              <a:rPr sz="3150" spc="-10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185" dirty="0">
                <a:solidFill>
                  <a:srgbClr val="D5D5D5"/>
                </a:solidFill>
                <a:latin typeface="Arial MT"/>
                <a:cs typeface="Arial MT"/>
              </a:rPr>
              <a:t>for</a:t>
            </a:r>
            <a:r>
              <a:rPr sz="3150" spc="-11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145" dirty="0">
                <a:solidFill>
                  <a:srgbClr val="D5D5D5"/>
                </a:solidFill>
                <a:latin typeface="Arial MT"/>
                <a:cs typeface="Arial MT"/>
              </a:rPr>
              <a:t>this</a:t>
            </a:r>
            <a:r>
              <a:rPr sz="3150" spc="-10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100" dirty="0">
                <a:solidFill>
                  <a:srgbClr val="D5D5D5"/>
                </a:solidFill>
                <a:latin typeface="Arial MT"/>
                <a:cs typeface="Arial MT"/>
              </a:rPr>
              <a:t>dataset.</a:t>
            </a:r>
            <a:endParaRPr sz="3150">
              <a:latin typeface="Arial MT"/>
              <a:cs typeface="Arial MT"/>
            </a:endParaRPr>
          </a:p>
          <a:p>
            <a:pPr marL="380365" marR="656590" indent="-368300">
              <a:lnSpc>
                <a:spcPct val="109100"/>
              </a:lnSpc>
              <a:spcBef>
                <a:spcPts val="2970"/>
              </a:spcBef>
              <a:buClr>
                <a:srgbClr val="FFFFFF"/>
              </a:buClr>
              <a:buChar char="•"/>
              <a:tabLst>
                <a:tab pos="380365" algn="l"/>
              </a:tabLst>
            </a:pPr>
            <a:r>
              <a:rPr sz="3150" spc="90" dirty="0">
                <a:solidFill>
                  <a:srgbClr val="D5D5D5"/>
                </a:solidFill>
                <a:latin typeface="Arial MT"/>
                <a:cs typeface="Arial MT"/>
              </a:rPr>
              <a:t>Launches</a:t>
            </a:r>
            <a:r>
              <a:rPr sz="3150" spc="-114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220" dirty="0">
                <a:solidFill>
                  <a:srgbClr val="D5D5D5"/>
                </a:solidFill>
                <a:latin typeface="Arial MT"/>
                <a:cs typeface="Arial MT"/>
              </a:rPr>
              <a:t>with</a:t>
            </a:r>
            <a:r>
              <a:rPr sz="3150" spc="-11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dirty="0">
                <a:solidFill>
                  <a:srgbClr val="D5D5D5"/>
                </a:solidFill>
                <a:latin typeface="Arial MT"/>
                <a:cs typeface="Arial MT"/>
              </a:rPr>
              <a:t>a</a:t>
            </a:r>
            <a:r>
              <a:rPr sz="3150" spc="-114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185" dirty="0">
                <a:solidFill>
                  <a:srgbClr val="D5D5D5"/>
                </a:solidFill>
                <a:latin typeface="Arial MT"/>
                <a:cs typeface="Arial MT"/>
              </a:rPr>
              <a:t>low</a:t>
            </a:r>
            <a:r>
              <a:rPr sz="3150" spc="-11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130" dirty="0">
                <a:solidFill>
                  <a:srgbClr val="D5D5D5"/>
                </a:solidFill>
                <a:latin typeface="Arial MT"/>
                <a:cs typeface="Arial MT"/>
              </a:rPr>
              <a:t>payload</a:t>
            </a:r>
            <a:r>
              <a:rPr sz="3150" spc="-114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55" dirty="0">
                <a:solidFill>
                  <a:srgbClr val="D5D5D5"/>
                </a:solidFill>
                <a:latin typeface="Arial MT"/>
                <a:cs typeface="Arial MT"/>
              </a:rPr>
              <a:t>mass</a:t>
            </a:r>
            <a:r>
              <a:rPr sz="3150" spc="-11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135" dirty="0">
                <a:solidFill>
                  <a:srgbClr val="D5D5D5"/>
                </a:solidFill>
                <a:latin typeface="Arial MT"/>
                <a:cs typeface="Arial MT"/>
              </a:rPr>
              <a:t>show</a:t>
            </a:r>
            <a:r>
              <a:rPr sz="3150" spc="-114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185" dirty="0">
                <a:solidFill>
                  <a:srgbClr val="D5D5D5"/>
                </a:solidFill>
                <a:latin typeface="Arial MT"/>
                <a:cs typeface="Arial MT"/>
              </a:rPr>
              <a:t>better</a:t>
            </a:r>
            <a:r>
              <a:rPr sz="3150" spc="-11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105" dirty="0">
                <a:solidFill>
                  <a:srgbClr val="D5D5D5"/>
                </a:solidFill>
                <a:latin typeface="Arial MT"/>
                <a:cs typeface="Arial MT"/>
              </a:rPr>
              <a:t>results </a:t>
            </a:r>
            <a:r>
              <a:rPr sz="3150" spc="150" dirty="0">
                <a:solidFill>
                  <a:srgbClr val="D5D5D5"/>
                </a:solidFill>
                <a:latin typeface="Arial MT"/>
                <a:cs typeface="Arial MT"/>
              </a:rPr>
              <a:t>than</a:t>
            </a:r>
            <a:r>
              <a:rPr sz="3150" spc="-11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120" dirty="0">
                <a:solidFill>
                  <a:srgbClr val="D5D5D5"/>
                </a:solidFill>
                <a:latin typeface="Arial MT"/>
                <a:cs typeface="Arial MT"/>
              </a:rPr>
              <a:t>launches</a:t>
            </a:r>
            <a:r>
              <a:rPr sz="3150" spc="-11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220" dirty="0">
                <a:solidFill>
                  <a:srgbClr val="D5D5D5"/>
                </a:solidFill>
                <a:latin typeface="Arial MT"/>
                <a:cs typeface="Arial MT"/>
              </a:rPr>
              <a:t>with</a:t>
            </a:r>
            <a:r>
              <a:rPr sz="3150" spc="-11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dirty="0">
                <a:solidFill>
                  <a:srgbClr val="D5D5D5"/>
                </a:solidFill>
                <a:latin typeface="Arial MT"/>
                <a:cs typeface="Arial MT"/>
              </a:rPr>
              <a:t>a</a:t>
            </a:r>
            <a:r>
              <a:rPr sz="3150" spc="-10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135" dirty="0">
                <a:solidFill>
                  <a:srgbClr val="D5D5D5"/>
                </a:solidFill>
                <a:latin typeface="Arial MT"/>
                <a:cs typeface="Arial MT"/>
              </a:rPr>
              <a:t>larger</a:t>
            </a:r>
            <a:r>
              <a:rPr sz="3150" spc="-11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130" dirty="0">
                <a:solidFill>
                  <a:srgbClr val="D5D5D5"/>
                </a:solidFill>
                <a:latin typeface="Arial MT"/>
                <a:cs typeface="Arial MT"/>
              </a:rPr>
              <a:t>payload</a:t>
            </a:r>
            <a:r>
              <a:rPr sz="3150" spc="-11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40" dirty="0">
                <a:solidFill>
                  <a:srgbClr val="D5D5D5"/>
                </a:solidFill>
                <a:latin typeface="Arial MT"/>
                <a:cs typeface="Arial MT"/>
              </a:rPr>
              <a:t>mass.</a:t>
            </a:r>
            <a:endParaRPr sz="3150">
              <a:latin typeface="Arial MT"/>
              <a:cs typeface="Arial MT"/>
            </a:endParaRPr>
          </a:p>
          <a:p>
            <a:pPr marL="380365" marR="431800" indent="-368300">
              <a:lnSpc>
                <a:spcPct val="109100"/>
              </a:lnSpc>
              <a:spcBef>
                <a:spcPts val="2970"/>
              </a:spcBef>
              <a:buClr>
                <a:srgbClr val="FFFFFF"/>
              </a:buClr>
              <a:buChar char="•"/>
              <a:tabLst>
                <a:tab pos="380365" algn="l"/>
              </a:tabLst>
            </a:pPr>
            <a:r>
              <a:rPr sz="3150" spc="150" dirty="0">
                <a:solidFill>
                  <a:srgbClr val="D5D5D5"/>
                </a:solidFill>
                <a:latin typeface="Arial MT"/>
                <a:cs typeface="Arial MT"/>
              </a:rPr>
              <a:t>Most</a:t>
            </a:r>
            <a:r>
              <a:rPr sz="3150" spc="-114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220" dirty="0">
                <a:solidFill>
                  <a:srgbClr val="D5D5D5"/>
                </a:solidFill>
                <a:latin typeface="Arial MT"/>
                <a:cs typeface="Arial MT"/>
              </a:rPr>
              <a:t>of</a:t>
            </a:r>
            <a:r>
              <a:rPr sz="3150" spc="-11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135" dirty="0">
                <a:solidFill>
                  <a:srgbClr val="D5D5D5"/>
                </a:solidFill>
                <a:latin typeface="Arial MT"/>
                <a:cs typeface="Arial MT"/>
              </a:rPr>
              <a:t>launch</a:t>
            </a:r>
            <a:r>
              <a:rPr sz="3150" spc="-11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95" dirty="0">
                <a:solidFill>
                  <a:srgbClr val="D5D5D5"/>
                </a:solidFill>
                <a:latin typeface="Arial MT"/>
                <a:cs typeface="Arial MT"/>
              </a:rPr>
              <a:t>sites</a:t>
            </a:r>
            <a:r>
              <a:rPr sz="3150" spc="-11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75" dirty="0">
                <a:solidFill>
                  <a:srgbClr val="D5D5D5"/>
                </a:solidFill>
                <a:latin typeface="Arial MT"/>
                <a:cs typeface="Arial MT"/>
              </a:rPr>
              <a:t>are</a:t>
            </a:r>
            <a:r>
              <a:rPr sz="3150" spc="-114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155" dirty="0">
                <a:solidFill>
                  <a:srgbClr val="D5D5D5"/>
                </a:solidFill>
                <a:latin typeface="Arial MT"/>
                <a:cs typeface="Arial MT"/>
              </a:rPr>
              <a:t>in</a:t>
            </a:r>
            <a:r>
              <a:rPr sz="3150" spc="-11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185" dirty="0">
                <a:solidFill>
                  <a:srgbClr val="D5D5D5"/>
                </a:solidFill>
                <a:latin typeface="Arial MT"/>
                <a:cs typeface="Arial MT"/>
              </a:rPr>
              <a:t>proximity</a:t>
            </a:r>
            <a:r>
              <a:rPr sz="3150" spc="-11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235" dirty="0">
                <a:solidFill>
                  <a:srgbClr val="D5D5D5"/>
                </a:solidFill>
                <a:latin typeface="Arial MT"/>
                <a:cs typeface="Arial MT"/>
              </a:rPr>
              <a:t>to</a:t>
            </a:r>
            <a:r>
              <a:rPr sz="3150" spc="-11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175" dirty="0">
                <a:solidFill>
                  <a:srgbClr val="D5D5D5"/>
                </a:solidFill>
                <a:latin typeface="Arial MT"/>
                <a:cs typeface="Arial MT"/>
              </a:rPr>
              <a:t>the</a:t>
            </a:r>
            <a:r>
              <a:rPr sz="3150" spc="-11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110" dirty="0">
                <a:solidFill>
                  <a:srgbClr val="D5D5D5"/>
                </a:solidFill>
                <a:latin typeface="Arial MT"/>
                <a:cs typeface="Arial MT"/>
              </a:rPr>
              <a:t>Equator</a:t>
            </a:r>
            <a:r>
              <a:rPr sz="3150" spc="-114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110" dirty="0">
                <a:solidFill>
                  <a:srgbClr val="D5D5D5"/>
                </a:solidFill>
                <a:latin typeface="Arial MT"/>
                <a:cs typeface="Arial MT"/>
              </a:rPr>
              <a:t>line </a:t>
            </a:r>
            <a:r>
              <a:rPr sz="3150" spc="140" dirty="0">
                <a:solidFill>
                  <a:srgbClr val="D5D5D5"/>
                </a:solidFill>
                <a:latin typeface="Arial MT"/>
                <a:cs typeface="Arial MT"/>
              </a:rPr>
              <a:t>and</a:t>
            </a:r>
            <a:r>
              <a:rPr sz="3150" spc="-12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105" dirty="0">
                <a:solidFill>
                  <a:srgbClr val="D5D5D5"/>
                </a:solidFill>
                <a:latin typeface="Arial MT"/>
                <a:cs typeface="Arial MT"/>
              </a:rPr>
              <a:t>all</a:t>
            </a:r>
            <a:r>
              <a:rPr sz="3150" spc="-12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175" dirty="0">
                <a:solidFill>
                  <a:srgbClr val="D5D5D5"/>
                </a:solidFill>
                <a:latin typeface="Arial MT"/>
                <a:cs typeface="Arial MT"/>
              </a:rPr>
              <a:t>the</a:t>
            </a:r>
            <a:r>
              <a:rPr sz="3150" spc="-114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95" dirty="0">
                <a:solidFill>
                  <a:srgbClr val="D5D5D5"/>
                </a:solidFill>
                <a:latin typeface="Arial MT"/>
                <a:cs typeface="Arial MT"/>
              </a:rPr>
              <a:t>sites</a:t>
            </a:r>
            <a:r>
              <a:rPr sz="3150" spc="-12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75" dirty="0">
                <a:solidFill>
                  <a:srgbClr val="D5D5D5"/>
                </a:solidFill>
                <a:latin typeface="Arial MT"/>
                <a:cs typeface="Arial MT"/>
              </a:rPr>
              <a:t>are</a:t>
            </a:r>
            <a:r>
              <a:rPr sz="3150" spc="-12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155" dirty="0">
                <a:solidFill>
                  <a:srgbClr val="D5D5D5"/>
                </a:solidFill>
                <a:latin typeface="Arial MT"/>
                <a:cs typeface="Arial MT"/>
              </a:rPr>
              <a:t>in</a:t>
            </a:r>
            <a:r>
              <a:rPr sz="3150" spc="-114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140" dirty="0">
                <a:solidFill>
                  <a:srgbClr val="D5D5D5"/>
                </a:solidFill>
                <a:latin typeface="Arial MT"/>
                <a:cs typeface="Arial MT"/>
              </a:rPr>
              <a:t>very</a:t>
            </a:r>
            <a:r>
              <a:rPr sz="3150" spc="-12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120" dirty="0">
                <a:solidFill>
                  <a:srgbClr val="D5D5D5"/>
                </a:solidFill>
                <a:latin typeface="Arial MT"/>
                <a:cs typeface="Arial MT"/>
              </a:rPr>
              <a:t>close</a:t>
            </a:r>
            <a:r>
              <a:rPr sz="3150" spc="-12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185" dirty="0">
                <a:solidFill>
                  <a:srgbClr val="D5D5D5"/>
                </a:solidFill>
                <a:latin typeface="Arial MT"/>
                <a:cs typeface="Arial MT"/>
              </a:rPr>
              <a:t>proximity</a:t>
            </a:r>
            <a:r>
              <a:rPr sz="3150" spc="-114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235" dirty="0">
                <a:solidFill>
                  <a:srgbClr val="D5D5D5"/>
                </a:solidFill>
                <a:latin typeface="Arial MT"/>
                <a:cs typeface="Arial MT"/>
              </a:rPr>
              <a:t>to</a:t>
            </a:r>
            <a:r>
              <a:rPr sz="3150" spc="-12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175" dirty="0">
                <a:solidFill>
                  <a:srgbClr val="D5D5D5"/>
                </a:solidFill>
                <a:latin typeface="Arial MT"/>
                <a:cs typeface="Arial MT"/>
              </a:rPr>
              <a:t>the</a:t>
            </a:r>
            <a:r>
              <a:rPr sz="3150" spc="-114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100" dirty="0">
                <a:solidFill>
                  <a:srgbClr val="D5D5D5"/>
                </a:solidFill>
                <a:latin typeface="Arial MT"/>
                <a:cs typeface="Arial MT"/>
              </a:rPr>
              <a:t>coast.</a:t>
            </a:r>
            <a:endParaRPr sz="3150">
              <a:latin typeface="Arial MT"/>
              <a:cs typeface="Arial MT"/>
            </a:endParaRPr>
          </a:p>
          <a:p>
            <a:pPr marL="380365" indent="-367665">
              <a:lnSpc>
                <a:spcPct val="100000"/>
              </a:lnSpc>
              <a:spcBef>
                <a:spcPts val="3315"/>
              </a:spcBef>
              <a:buClr>
                <a:srgbClr val="FFFFFF"/>
              </a:buClr>
              <a:buChar char="•"/>
              <a:tabLst>
                <a:tab pos="380365" algn="l"/>
              </a:tabLst>
            </a:pPr>
            <a:r>
              <a:rPr sz="3150" spc="50" dirty="0">
                <a:solidFill>
                  <a:srgbClr val="D5D5D5"/>
                </a:solidFill>
                <a:latin typeface="Arial MT"/>
                <a:cs typeface="Arial MT"/>
              </a:rPr>
              <a:t>The</a:t>
            </a:r>
            <a:r>
              <a:rPr sz="3150" spc="-11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90" dirty="0">
                <a:solidFill>
                  <a:srgbClr val="D5D5D5"/>
                </a:solidFill>
                <a:latin typeface="Arial MT"/>
                <a:cs typeface="Arial MT"/>
              </a:rPr>
              <a:t>success</a:t>
            </a:r>
            <a:r>
              <a:rPr sz="3150" spc="-11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130" dirty="0">
                <a:solidFill>
                  <a:srgbClr val="D5D5D5"/>
                </a:solidFill>
                <a:latin typeface="Arial MT"/>
                <a:cs typeface="Arial MT"/>
              </a:rPr>
              <a:t>rate</a:t>
            </a:r>
            <a:r>
              <a:rPr sz="3150" spc="-11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220" dirty="0">
                <a:solidFill>
                  <a:srgbClr val="D5D5D5"/>
                </a:solidFill>
                <a:latin typeface="Arial MT"/>
                <a:cs typeface="Arial MT"/>
              </a:rPr>
              <a:t>of</a:t>
            </a:r>
            <a:r>
              <a:rPr sz="3150" spc="-11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120" dirty="0">
                <a:solidFill>
                  <a:srgbClr val="D5D5D5"/>
                </a:solidFill>
                <a:latin typeface="Arial MT"/>
                <a:cs typeface="Arial MT"/>
              </a:rPr>
              <a:t>launches</a:t>
            </a:r>
            <a:r>
              <a:rPr sz="3150" spc="-10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90" dirty="0">
                <a:solidFill>
                  <a:srgbClr val="D5D5D5"/>
                </a:solidFill>
                <a:latin typeface="Arial MT"/>
                <a:cs typeface="Arial MT"/>
              </a:rPr>
              <a:t>increases</a:t>
            </a:r>
            <a:r>
              <a:rPr sz="3150" spc="-11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120" dirty="0">
                <a:solidFill>
                  <a:srgbClr val="D5D5D5"/>
                </a:solidFill>
                <a:latin typeface="Arial MT"/>
                <a:cs typeface="Arial MT"/>
              </a:rPr>
              <a:t>over</a:t>
            </a:r>
            <a:r>
              <a:rPr sz="3150" spc="-11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175" dirty="0">
                <a:solidFill>
                  <a:srgbClr val="D5D5D5"/>
                </a:solidFill>
                <a:latin typeface="Arial MT"/>
                <a:cs typeface="Arial MT"/>
              </a:rPr>
              <a:t>the</a:t>
            </a:r>
            <a:r>
              <a:rPr sz="3150" spc="-11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50" dirty="0">
                <a:solidFill>
                  <a:srgbClr val="D5D5D5"/>
                </a:solidFill>
                <a:latin typeface="Arial MT"/>
                <a:cs typeface="Arial MT"/>
              </a:rPr>
              <a:t>years.</a:t>
            </a:r>
            <a:endParaRPr sz="3150">
              <a:latin typeface="Arial MT"/>
              <a:cs typeface="Arial MT"/>
            </a:endParaRPr>
          </a:p>
          <a:p>
            <a:pPr marL="380365" marR="113030" indent="-368300">
              <a:lnSpc>
                <a:spcPct val="109100"/>
              </a:lnSpc>
              <a:spcBef>
                <a:spcPts val="2970"/>
              </a:spcBef>
              <a:buClr>
                <a:srgbClr val="FFFFFF"/>
              </a:buClr>
              <a:buChar char="•"/>
              <a:tabLst>
                <a:tab pos="380365" algn="l"/>
              </a:tabLst>
            </a:pPr>
            <a:r>
              <a:rPr sz="3150" spc="-45" dirty="0">
                <a:solidFill>
                  <a:srgbClr val="D5D5D5"/>
                </a:solidFill>
                <a:latin typeface="Arial MT"/>
                <a:cs typeface="Arial MT"/>
              </a:rPr>
              <a:t>KSC</a:t>
            </a:r>
            <a:r>
              <a:rPr sz="3150" spc="-13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-10" dirty="0">
                <a:solidFill>
                  <a:srgbClr val="D5D5D5"/>
                </a:solidFill>
                <a:latin typeface="Arial MT"/>
                <a:cs typeface="Arial MT"/>
              </a:rPr>
              <a:t>LC-</a:t>
            </a:r>
            <a:r>
              <a:rPr sz="3150" spc="204" dirty="0">
                <a:solidFill>
                  <a:srgbClr val="D5D5D5"/>
                </a:solidFill>
                <a:latin typeface="Arial MT"/>
                <a:cs typeface="Arial MT"/>
              </a:rPr>
              <a:t>39A</a:t>
            </a:r>
            <a:r>
              <a:rPr sz="3150" spc="-12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50" dirty="0">
                <a:solidFill>
                  <a:srgbClr val="D5D5D5"/>
                </a:solidFill>
                <a:latin typeface="Arial MT"/>
                <a:cs typeface="Arial MT"/>
              </a:rPr>
              <a:t>has</a:t>
            </a:r>
            <a:r>
              <a:rPr sz="3150" spc="-12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175" dirty="0">
                <a:solidFill>
                  <a:srgbClr val="D5D5D5"/>
                </a:solidFill>
                <a:latin typeface="Arial MT"/>
                <a:cs typeface="Arial MT"/>
              </a:rPr>
              <a:t>the</a:t>
            </a:r>
            <a:r>
              <a:rPr sz="3150" spc="-12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150" dirty="0">
                <a:solidFill>
                  <a:srgbClr val="D5D5D5"/>
                </a:solidFill>
                <a:latin typeface="Arial MT"/>
                <a:cs typeface="Arial MT"/>
              </a:rPr>
              <a:t>highest</a:t>
            </a:r>
            <a:r>
              <a:rPr sz="3150" spc="-12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90" dirty="0">
                <a:solidFill>
                  <a:srgbClr val="D5D5D5"/>
                </a:solidFill>
                <a:latin typeface="Arial MT"/>
                <a:cs typeface="Arial MT"/>
              </a:rPr>
              <a:t>success</a:t>
            </a:r>
            <a:r>
              <a:rPr sz="3150" spc="-12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130" dirty="0">
                <a:solidFill>
                  <a:srgbClr val="D5D5D5"/>
                </a:solidFill>
                <a:latin typeface="Arial MT"/>
                <a:cs typeface="Arial MT"/>
              </a:rPr>
              <a:t>rate</a:t>
            </a:r>
            <a:r>
              <a:rPr sz="3150" spc="-12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220" dirty="0">
                <a:solidFill>
                  <a:srgbClr val="D5D5D5"/>
                </a:solidFill>
                <a:latin typeface="Arial MT"/>
                <a:cs typeface="Arial MT"/>
              </a:rPr>
              <a:t>of</a:t>
            </a:r>
            <a:r>
              <a:rPr sz="3150" spc="-12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175" dirty="0">
                <a:solidFill>
                  <a:srgbClr val="D5D5D5"/>
                </a:solidFill>
                <a:latin typeface="Arial MT"/>
                <a:cs typeface="Arial MT"/>
              </a:rPr>
              <a:t>the</a:t>
            </a:r>
            <a:r>
              <a:rPr sz="3150" spc="-12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110" dirty="0">
                <a:solidFill>
                  <a:srgbClr val="D5D5D5"/>
                </a:solidFill>
                <a:latin typeface="Arial MT"/>
                <a:cs typeface="Arial MT"/>
              </a:rPr>
              <a:t>launches </a:t>
            </a:r>
            <a:r>
              <a:rPr sz="3150" spc="215" dirty="0">
                <a:solidFill>
                  <a:srgbClr val="D5D5D5"/>
                </a:solidFill>
                <a:latin typeface="Arial MT"/>
                <a:cs typeface="Arial MT"/>
              </a:rPr>
              <a:t>from</a:t>
            </a:r>
            <a:r>
              <a:rPr sz="3150" spc="-12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105" dirty="0">
                <a:solidFill>
                  <a:srgbClr val="D5D5D5"/>
                </a:solidFill>
                <a:latin typeface="Arial MT"/>
                <a:cs typeface="Arial MT"/>
              </a:rPr>
              <a:t>all</a:t>
            </a:r>
            <a:r>
              <a:rPr sz="3150" spc="-12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175" dirty="0">
                <a:solidFill>
                  <a:srgbClr val="D5D5D5"/>
                </a:solidFill>
                <a:latin typeface="Arial MT"/>
                <a:cs typeface="Arial MT"/>
              </a:rPr>
              <a:t>the</a:t>
            </a:r>
            <a:r>
              <a:rPr sz="3150" spc="-12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75" dirty="0">
                <a:solidFill>
                  <a:srgbClr val="D5D5D5"/>
                </a:solidFill>
                <a:latin typeface="Arial MT"/>
                <a:cs typeface="Arial MT"/>
              </a:rPr>
              <a:t>sites.</a:t>
            </a:r>
            <a:endParaRPr sz="3150">
              <a:latin typeface="Arial MT"/>
              <a:cs typeface="Arial MT"/>
            </a:endParaRPr>
          </a:p>
          <a:p>
            <a:pPr marL="380365" indent="-367665">
              <a:lnSpc>
                <a:spcPct val="100000"/>
              </a:lnSpc>
              <a:spcBef>
                <a:spcPts val="3310"/>
              </a:spcBef>
              <a:buClr>
                <a:srgbClr val="FFFFFF"/>
              </a:buClr>
              <a:buChar char="•"/>
              <a:tabLst>
                <a:tab pos="380365" algn="l"/>
              </a:tabLst>
            </a:pPr>
            <a:r>
              <a:rPr sz="3150" spc="165" dirty="0">
                <a:solidFill>
                  <a:srgbClr val="D5D5D5"/>
                </a:solidFill>
                <a:latin typeface="Arial MT"/>
                <a:cs typeface="Arial MT"/>
              </a:rPr>
              <a:t>Orbits</a:t>
            </a:r>
            <a:r>
              <a:rPr sz="3150" spc="-114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-170" dirty="0">
                <a:solidFill>
                  <a:srgbClr val="D5D5D5"/>
                </a:solidFill>
                <a:latin typeface="Arial MT"/>
                <a:cs typeface="Arial MT"/>
              </a:rPr>
              <a:t>ES-</a:t>
            </a:r>
            <a:r>
              <a:rPr sz="3150" spc="-90" dirty="0">
                <a:solidFill>
                  <a:srgbClr val="D5D5D5"/>
                </a:solidFill>
                <a:latin typeface="Arial MT"/>
                <a:cs typeface="Arial MT"/>
              </a:rPr>
              <a:t>L1,</a:t>
            </a:r>
            <a:r>
              <a:rPr sz="3150" spc="-114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-75" dirty="0">
                <a:solidFill>
                  <a:srgbClr val="D5D5D5"/>
                </a:solidFill>
                <a:latin typeface="Arial MT"/>
                <a:cs typeface="Arial MT"/>
              </a:rPr>
              <a:t>GEO,</a:t>
            </a:r>
            <a:r>
              <a:rPr sz="3150" spc="-114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dirty="0">
                <a:solidFill>
                  <a:srgbClr val="D5D5D5"/>
                </a:solidFill>
                <a:latin typeface="Arial MT"/>
                <a:cs typeface="Arial MT"/>
              </a:rPr>
              <a:t>HEO</a:t>
            </a:r>
            <a:r>
              <a:rPr sz="3150" spc="-114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140" dirty="0">
                <a:solidFill>
                  <a:srgbClr val="D5D5D5"/>
                </a:solidFill>
                <a:latin typeface="Arial MT"/>
                <a:cs typeface="Arial MT"/>
              </a:rPr>
              <a:t>and</a:t>
            </a:r>
            <a:r>
              <a:rPr sz="3150" spc="-114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-30" dirty="0">
                <a:solidFill>
                  <a:srgbClr val="D5D5D5"/>
                </a:solidFill>
                <a:latin typeface="Arial MT"/>
                <a:cs typeface="Arial MT"/>
              </a:rPr>
              <a:t>SSO</a:t>
            </a:r>
            <a:r>
              <a:rPr sz="3150" spc="-11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75" dirty="0">
                <a:solidFill>
                  <a:srgbClr val="D5D5D5"/>
                </a:solidFill>
                <a:latin typeface="Arial MT"/>
                <a:cs typeface="Arial MT"/>
              </a:rPr>
              <a:t>have</a:t>
            </a:r>
            <a:r>
              <a:rPr sz="3150" spc="-114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dirty="0">
                <a:solidFill>
                  <a:srgbClr val="D5D5D5"/>
                </a:solidFill>
                <a:latin typeface="Arial MT"/>
                <a:cs typeface="Arial MT"/>
              </a:rPr>
              <a:t>100%</a:t>
            </a:r>
            <a:r>
              <a:rPr sz="3150" spc="-114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90" dirty="0">
                <a:solidFill>
                  <a:srgbClr val="D5D5D5"/>
                </a:solidFill>
                <a:latin typeface="Arial MT"/>
                <a:cs typeface="Arial MT"/>
              </a:rPr>
              <a:t>success</a:t>
            </a:r>
            <a:r>
              <a:rPr sz="3150" spc="-114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85" dirty="0">
                <a:solidFill>
                  <a:srgbClr val="D5D5D5"/>
                </a:solidFill>
                <a:latin typeface="Arial MT"/>
                <a:cs typeface="Arial MT"/>
              </a:rPr>
              <a:t>rate.</a:t>
            </a:r>
            <a:endParaRPr sz="315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3560100"/>
            <a:ext cx="5235442" cy="5235442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114391" y="1055884"/>
            <a:ext cx="3904341" cy="825021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257281" y="3915741"/>
            <a:ext cx="4916805" cy="3830954"/>
          </a:xfrm>
          <a:prstGeom prst="rect">
            <a:avLst/>
          </a:prstGeom>
        </p:spPr>
        <p:txBody>
          <a:bodyPr vert="horz" wrap="square" lIns="0" tIns="37274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935"/>
              </a:spcBef>
            </a:pPr>
            <a:r>
              <a:rPr sz="4450" spc="145" dirty="0"/>
              <a:t>Special</a:t>
            </a:r>
            <a:r>
              <a:rPr sz="4450" spc="-175" dirty="0"/>
              <a:t> </a:t>
            </a:r>
            <a:r>
              <a:rPr sz="4450" spc="65" dirty="0"/>
              <a:t>Thanks</a:t>
            </a:r>
            <a:r>
              <a:rPr sz="4450" spc="-170" dirty="0"/>
              <a:t> </a:t>
            </a:r>
            <a:r>
              <a:rPr sz="4450" spc="204" dirty="0"/>
              <a:t>to:</a:t>
            </a:r>
            <a:endParaRPr sz="4450"/>
          </a:p>
          <a:p>
            <a:pPr marL="1186180" marR="1178560" algn="ctr">
              <a:lnSpc>
                <a:spcPct val="153100"/>
              </a:lnSpc>
              <a:spcBef>
                <a:spcPts val="15"/>
              </a:spcBef>
            </a:pPr>
            <a:r>
              <a:rPr sz="3950" u="sng" spc="13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</a:rPr>
              <a:t>Instructors</a:t>
            </a:r>
            <a:r>
              <a:rPr sz="3950" spc="130" dirty="0">
                <a:solidFill>
                  <a:srgbClr val="00A2FF"/>
                </a:solidFill>
              </a:rPr>
              <a:t> </a:t>
            </a:r>
            <a:r>
              <a:rPr sz="3950" u="sng" spc="5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</a:rPr>
              <a:t>Coursera</a:t>
            </a:r>
            <a:r>
              <a:rPr sz="3950" spc="50" dirty="0">
                <a:solidFill>
                  <a:srgbClr val="00A2FF"/>
                </a:solidFill>
              </a:rPr>
              <a:t> </a:t>
            </a:r>
            <a:r>
              <a:rPr sz="3950" u="sng" spc="-2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</a:rPr>
              <a:t>IBM</a:t>
            </a:r>
            <a:endParaRPr sz="3950"/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2617721"/>
            <a:ext cx="6073113" cy="607311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426579" y="1055884"/>
            <a:ext cx="5332737" cy="838215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47303" y="3566163"/>
            <a:ext cx="5088179" cy="5309403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7210518" y="2164091"/>
            <a:ext cx="11912600" cy="7747634"/>
          </a:xfrm>
          <a:prstGeom prst="rect">
            <a:avLst/>
          </a:prstGeom>
        </p:spPr>
        <p:txBody>
          <a:bodyPr vert="horz" wrap="square" lIns="0" tIns="2362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60"/>
              </a:spcBef>
            </a:pPr>
            <a:r>
              <a:rPr sz="2800" dirty="0">
                <a:solidFill>
                  <a:srgbClr val="D5D5D5"/>
                </a:solidFill>
                <a:latin typeface="Arial MT"/>
                <a:cs typeface="Arial MT"/>
              </a:rPr>
              <a:t>Data</a:t>
            </a:r>
            <a:r>
              <a:rPr sz="2800" spc="-1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2800" spc="150" dirty="0">
                <a:solidFill>
                  <a:srgbClr val="D5D5D5"/>
                </a:solidFill>
                <a:latin typeface="Arial MT"/>
                <a:cs typeface="Arial MT"/>
              </a:rPr>
              <a:t>collection</a:t>
            </a:r>
            <a:r>
              <a:rPr sz="2800" spc="-1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2800" spc="135" dirty="0">
                <a:solidFill>
                  <a:srgbClr val="D5D5D5"/>
                </a:solidFill>
                <a:latin typeface="Arial MT"/>
                <a:cs typeface="Arial MT"/>
              </a:rPr>
              <a:t>methodology:</a:t>
            </a:r>
            <a:endParaRPr sz="2800">
              <a:latin typeface="Arial MT"/>
              <a:cs typeface="Arial MT"/>
            </a:endParaRPr>
          </a:p>
          <a:p>
            <a:pPr marL="956310" indent="-189865">
              <a:lnSpc>
                <a:spcPct val="100000"/>
              </a:lnSpc>
              <a:spcBef>
                <a:spcPts val="1555"/>
              </a:spcBef>
              <a:buChar char="-"/>
              <a:tabLst>
                <a:tab pos="956310" algn="l"/>
              </a:tabLst>
            </a:pPr>
            <a:r>
              <a:rPr sz="2500" dirty="0">
                <a:solidFill>
                  <a:srgbClr val="FFFFFF"/>
                </a:solidFill>
                <a:latin typeface="Arial MT"/>
                <a:cs typeface="Arial MT"/>
              </a:rPr>
              <a:t>Using</a:t>
            </a:r>
            <a:r>
              <a:rPr sz="2500" spc="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dirty="0">
                <a:solidFill>
                  <a:srgbClr val="FFFFFF"/>
                </a:solidFill>
                <a:latin typeface="Arial MT"/>
                <a:cs typeface="Arial MT"/>
              </a:rPr>
              <a:t>SpaceX</a:t>
            </a:r>
            <a:r>
              <a:rPr sz="2500" spc="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dirty="0">
                <a:solidFill>
                  <a:srgbClr val="FFFFFF"/>
                </a:solidFill>
                <a:latin typeface="Arial MT"/>
                <a:cs typeface="Arial MT"/>
              </a:rPr>
              <a:t>Rest</a:t>
            </a:r>
            <a:r>
              <a:rPr sz="2500" spc="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-25" dirty="0">
                <a:solidFill>
                  <a:srgbClr val="FFFFFF"/>
                </a:solidFill>
                <a:latin typeface="Arial MT"/>
                <a:cs typeface="Arial MT"/>
              </a:rPr>
              <a:t>API</a:t>
            </a:r>
            <a:endParaRPr sz="2500">
              <a:latin typeface="Arial MT"/>
              <a:cs typeface="Arial MT"/>
            </a:endParaRPr>
          </a:p>
          <a:p>
            <a:pPr marL="956310" indent="-189865">
              <a:lnSpc>
                <a:spcPct val="100000"/>
              </a:lnSpc>
              <a:spcBef>
                <a:spcPts val="1545"/>
              </a:spcBef>
              <a:buChar char="-"/>
              <a:tabLst>
                <a:tab pos="956310" algn="l"/>
              </a:tabLst>
            </a:pPr>
            <a:r>
              <a:rPr sz="2500" dirty="0">
                <a:solidFill>
                  <a:srgbClr val="FFFFFF"/>
                </a:solidFill>
                <a:latin typeface="Arial MT"/>
                <a:cs typeface="Arial MT"/>
              </a:rPr>
              <a:t>Using</a:t>
            </a:r>
            <a:r>
              <a:rPr sz="2500" spc="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dirty="0">
                <a:solidFill>
                  <a:srgbClr val="FFFFFF"/>
                </a:solidFill>
                <a:latin typeface="Arial MT"/>
                <a:cs typeface="Arial MT"/>
              </a:rPr>
              <a:t>Web</a:t>
            </a:r>
            <a:r>
              <a:rPr sz="2500" spc="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85" dirty="0">
                <a:solidFill>
                  <a:srgbClr val="FFFFFF"/>
                </a:solidFill>
                <a:latin typeface="Arial MT"/>
                <a:cs typeface="Arial MT"/>
              </a:rPr>
              <a:t>Scrapping</a:t>
            </a:r>
            <a:r>
              <a:rPr sz="2500" spc="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120" dirty="0">
                <a:solidFill>
                  <a:srgbClr val="FFFFFF"/>
                </a:solidFill>
                <a:latin typeface="Arial MT"/>
                <a:cs typeface="Arial MT"/>
              </a:rPr>
              <a:t>from</a:t>
            </a:r>
            <a:r>
              <a:rPr sz="2500" spc="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45" dirty="0">
                <a:solidFill>
                  <a:srgbClr val="FFFFFF"/>
                </a:solidFill>
                <a:latin typeface="Arial MT"/>
                <a:cs typeface="Arial MT"/>
              </a:rPr>
              <a:t>Wikipedia</a:t>
            </a:r>
            <a:endParaRPr sz="25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lr>
                <a:srgbClr val="FFFFFF"/>
              </a:buClr>
              <a:buFont typeface="Arial MT"/>
              <a:buChar char="-"/>
            </a:pPr>
            <a:endParaRPr sz="25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2800" spc="110" dirty="0">
                <a:solidFill>
                  <a:srgbClr val="D5D5D5"/>
                </a:solidFill>
                <a:latin typeface="Arial MT"/>
                <a:cs typeface="Arial MT"/>
              </a:rPr>
              <a:t>Performed</a:t>
            </a:r>
            <a:r>
              <a:rPr sz="2800" spc="-10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2800" spc="105" dirty="0">
                <a:solidFill>
                  <a:srgbClr val="D5D5D5"/>
                </a:solidFill>
                <a:latin typeface="Arial MT"/>
                <a:cs typeface="Arial MT"/>
              </a:rPr>
              <a:t>data</a:t>
            </a:r>
            <a:r>
              <a:rPr sz="2800" spc="-10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2800" spc="130" dirty="0">
                <a:solidFill>
                  <a:srgbClr val="D5D5D5"/>
                </a:solidFill>
                <a:latin typeface="Arial MT"/>
                <a:cs typeface="Arial MT"/>
              </a:rPr>
              <a:t>wrangling</a:t>
            </a:r>
            <a:endParaRPr sz="2800">
              <a:latin typeface="Arial MT"/>
              <a:cs typeface="Arial MT"/>
            </a:endParaRPr>
          </a:p>
          <a:p>
            <a:pPr marL="956310" indent="-189865">
              <a:lnSpc>
                <a:spcPct val="100000"/>
              </a:lnSpc>
              <a:spcBef>
                <a:spcPts val="1555"/>
              </a:spcBef>
              <a:buChar char="-"/>
              <a:tabLst>
                <a:tab pos="956310" algn="l"/>
              </a:tabLst>
            </a:pPr>
            <a:r>
              <a:rPr sz="2500" spc="65" dirty="0">
                <a:solidFill>
                  <a:srgbClr val="FFFFFF"/>
                </a:solidFill>
                <a:latin typeface="Arial MT"/>
                <a:cs typeface="Arial MT"/>
              </a:rPr>
              <a:t>Filtering</a:t>
            </a:r>
            <a:r>
              <a:rPr sz="25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5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50" dirty="0">
                <a:solidFill>
                  <a:srgbClr val="FFFFFF"/>
                </a:solidFill>
                <a:latin typeface="Arial MT"/>
                <a:cs typeface="Arial MT"/>
              </a:rPr>
              <a:t>data</a:t>
            </a:r>
            <a:endParaRPr sz="2500">
              <a:latin typeface="Arial MT"/>
              <a:cs typeface="Arial MT"/>
            </a:endParaRPr>
          </a:p>
          <a:p>
            <a:pPr marL="956310" indent="-189865">
              <a:lnSpc>
                <a:spcPct val="100000"/>
              </a:lnSpc>
              <a:spcBef>
                <a:spcPts val="1545"/>
              </a:spcBef>
              <a:buChar char="-"/>
              <a:tabLst>
                <a:tab pos="956310" algn="l"/>
              </a:tabLst>
            </a:pPr>
            <a:r>
              <a:rPr sz="2500" dirty="0">
                <a:solidFill>
                  <a:srgbClr val="FFFFFF"/>
                </a:solidFill>
                <a:latin typeface="Arial MT"/>
                <a:cs typeface="Arial MT"/>
              </a:rPr>
              <a:t>Dealing</a:t>
            </a:r>
            <a:r>
              <a:rPr sz="2500" spc="8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130" dirty="0">
                <a:solidFill>
                  <a:srgbClr val="FFFFFF"/>
                </a:solidFill>
                <a:latin typeface="Arial MT"/>
                <a:cs typeface="Arial MT"/>
              </a:rPr>
              <a:t>with</a:t>
            </a:r>
            <a:r>
              <a:rPr sz="2500" spc="7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70" dirty="0">
                <a:solidFill>
                  <a:srgbClr val="FFFFFF"/>
                </a:solidFill>
                <a:latin typeface="Arial MT"/>
                <a:cs typeface="Arial MT"/>
              </a:rPr>
              <a:t>missing</a:t>
            </a:r>
            <a:r>
              <a:rPr sz="2500" spc="8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-10" dirty="0">
                <a:solidFill>
                  <a:srgbClr val="FFFFFF"/>
                </a:solidFill>
                <a:latin typeface="Arial MT"/>
                <a:cs typeface="Arial MT"/>
              </a:rPr>
              <a:t>values</a:t>
            </a:r>
            <a:endParaRPr sz="2500">
              <a:latin typeface="Arial MT"/>
              <a:cs typeface="Arial MT"/>
            </a:endParaRPr>
          </a:p>
          <a:p>
            <a:pPr marL="956310" indent="-189865">
              <a:lnSpc>
                <a:spcPct val="100000"/>
              </a:lnSpc>
              <a:spcBef>
                <a:spcPts val="1545"/>
              </a:spcBef>
              <a:buChar char="-"/>
              <a:tabLst>
                <a:tab pos="956310" algn="l"/>
              </a:tabLst>
            </a:pPr>
            <a:r>
              <a:rPr sz="2500" dirty="0">
                <a:solidFill>
                  <a:srgbClr val="FFFFFF"/>
                </a:solidFill>
                <a:latin typeface="Arial MT"/>
                <a:cs typeface="Arial MT"/>
              </a:rPr>
              <a:t>Using</a:t>
            </a:r>
            <a:r>
              <a:rPr sz="25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60" dirty="0">
                <a:solidFill>
                  <a:srgbClr val="FFFFFF"/>
                </a:solidFill>
                <a:latin typeface="Arial MT"/>
                <a:cs typeface="Arial MT"/>
              </a:rPr>
              <a:t>One</a:t>
            </a:r>
            <a:r>
              <a:rPr sz="25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Arial MT"/>
                <a:cs typeface="Arial MT"/>
              </a:rPr>
              <a:t>Hot</a:t>
            </a:r>
            <a:r>
              <a:rPr sz="25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75" dirty="0">
                <a:solidFill>
                  <a:srgbClr val="FFFFFF"/>
                </a:solidFill>
                <a:latin typeface="Arial MT"/>
                <a:cs typeface="Arial MT"/>
              </a:rPr>
              <a:t>Encoding</a:t>
            </a:r>
            <a:r>
              <a:rPr sz="25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145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25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65" dirty="0">
                <a:solidFill>
                  <a:srgbClr val="FFFFFF"/>
                </a:solidFill>
                <a:latin typeface="Arial MT"/>
                <a:cs typeface="Arial MT"/>
              </a:rPr>
              <a:t>prepare</a:t>
            </a:r>
            <a:r>
              <a:rPr sz="25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5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70" dirty="0">
                <a:solidFill>
                  <a:srgbClr val="FFFFFF"/>
                </a:solidFill>
                <a:latin typeface="Arial MT"/>
                <a:cs typeface="Arial MT"/>
              </a:rPr>
              <a:t>data</a:t>
            </a:r>
            <a:r>
              <a:rPr sz="25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145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25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25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75" dirty="0">
                <a:solidFill>
                  <a:srgbClr val="FFFFFF"/>
                </a:solidFill>
                <a:latin typeface="Arial MT"/>
                <a:cs typeface="Arial MT"/>
              </a:rPr>
              <a:t>binary</a:t>
            </a:r>
            <a:r>
              <a:rPr sz="25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45" dirty="0">
                <a:solidFill>
                  <a:srgbClr val="FFFFFF"/>
                </a:solidFill>
                <a:latin typeface="Arial MT"/>
                <a:cs typeface="Arial MT"/>
              </a:rPr>
              <a:t>classi</a:t>
            </a:r>
            <a:r>
              <a:rPr sz="2500" spc="45" dirty="0">
                <a:solidFill>
                  <a:srgbClr val="FFFFFF"/>
                </a:solidFill>
                <a:latin typeface="Times New Roman"/>
                <a:cs typeface="Times New Roman"/>
              </a:rPr>
              <a:t>f</a:t>
            </a:r>
            <a:r>
              <a:rPr sz="2500" spc="45" dirty="0">
                <a:solidFill>
                  <a:srgbClr val="FFFFFF"/>
                </a:solidFill>
                <a:latin typeface="Arial MT"/>
                <a:cs typeface="Arial MT"/>
              </a:rPr>
              <a:t>ication</a:t>
            </a:r>
            <a:endParaRPr sz="2500">
              <a:latin typeface="Arial MT"/>
              <a:cs typeface="Arial MT"/>
            </a:endParaRPr>
          </a:p>
          <a:p>
            <a:pPr marL="12700" marR="8890">
              <a:lnSpc>
                <a:spcPts val="6280"/>
              </a:lnSpc>
              <a:spcBef>
                <a:spcPts val="680"/>
              </a:spcBef>
            </a:pPr>
            <a:r>
              <a:rPr sz="2800" spc="110" dirty="0">
                <a:solidFill>
                  <a:srgbClr val="D5D5D5"/>
                </a:solidFill>
                <a:latin typeface="Arial MT"/>
                <a:cs typeface="Arial MT"/>
              </a:rPr>
              <a:t>Performed</a:t>
            </a:r>
            <a:r>
              <a:rPr sz="2800" spc="-10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2800" spc="130" dirty="0">
                <a:solidFill>
                  <a:srgbClr val="D5D5D5"/>
                </a:solidFill>
                <a:latin typeface="Arial MT"/>
                <a:cs typeface="Arial MT"/>
              </a:rPr>
              <a:t>exploratory</a:t>
            </a:r>
            <a:r>
              <a:rPr sz="2800" spc="-10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2800" spc="105" dirty="0">
                <a:solidFill>
                  <a:srgbClr val="D5D5D5"/>
                </a:solidFill>
                <a:latin typeface="Arial MT"/>
                <a:cs typeface="Arial MT"/>
              </a:rPr>
              <a:t>data</a:t>
            </a:r>
            <a:r>
              <a:rPr sz="2800" spc="-10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2800" spc="60" dirty="0">
                <a:solidFill>
                  <a:srgbClr val="D5D5D5"/>
                </a:solidFill>
                <a:latin typeface="Arial MT"/>
                <a:cs typeface="Arial MT"/>
              </a:rPr>
              <a:t>analysis</a:t>
            </a:r>
            <a:r>
              <a:rPr sz="2800" spc="-10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2800" spc="-60" dirty="0">
                <a:solidFill>
                  <a:srgbClr val="D5D5D5"/>
                </a:solidFill>
                <a:latin typeface="Arial MT"/>
                <a:cs typeface="Arial MT"/>
              </a:rPr>
              <a:t>(EDA)</a:t>
            </a:r>
            <a:r>
              <a:rPr sz="2800" spc="-10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2800" spc="120" dirty="0">
                <a:solidFill>
                  <a:srgbClr val="D5D5D5"/>
                </a:solidFill>
                <a:latin typeface="Arial MT"/>
                <a:cs typeface="Arial MT"/>
              </a:rPr>
              <a:t>using</a:t>
            </a:r>
            <a:r>
              <a:rPr sz="2800" spc="-10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2800" spc="100" dirty="0">
                <a:solidFill>
                  <a:srgbClr val="D5D5D5"/>
                </a:solidFill>
                <a:latin typeface="Arial MT"/>
                <a:cs typeface="Arial MT"/>
              </a:rPr>
              <a:t>visualization</a:t>
            </a:r>
            <a:r>
              <a:rPr sz="2800" spc="-10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2800" spc="105" dirty="0">
                <a:solidFill>
                  <a:srgbClr val="D5D5D5"/>
                </a:solidFill>
                <a:latin typeface="Arial MT"/>
                <a:cs typeface="Arial MT"/>
              </a:rPr>
              <a:t>and</a:t>
            </a:r>
            <a:r>
              <a:rPr sz="2800" spc="-10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2800" spc="-25" dirty="0">
                <a:solidFill>
                  <a:srgbClr val="D5D5D5"/>
                </a:solidFill>
                <a:latin typeface="Arial MT"/>
                <a:cs typeface="Arial MT"/>
              </a:rPr>
              <a:t>SQL </a:t>
            </a:r>
            <a:r>
              <a:rPr sz="2800" spc="110" dirty="0">
                <a:solidFill>
                  <a:srgbClr val="D5D5D5"/>
                </a:solidFill>
                <a:latin typeface="Arial MT"/>
                <a:cs typeface="Arial MT"/>
              </a:rPr>
              <a:t>Performed</a:t>
            </a:r>
            <a:r>
              <a:rPr sz="2800" spc="-10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2800" spc="135" dirty="0">
                <a:solidFill>
                  <a:srgbClr val="D5D5D5"/>
                </a:solidFill>
                <a:latin typeface="Arial MT"/>
                <a:cs typeface="Arial MT"/>
              </a:rPr>
              <a:t>interactive</a:t>
            </a:r>
            <a:r>
              <a:rPr sz="2800" spc="-10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2800" spc="80" dirty="0">
                <a:solidFill>
                  <a:srgbClr val="D5D5D5"/>
                </a:solidFill>
                <a:latin typeface="Arial MT"/>
                <a:cs typeface="Arial MT"/>
              </a:rPr>
              <a:t>visual</a:t>
            </a:r>
            <a:r>
              <a:rPr sz="2800" spc="-10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2800" spc="110" dirty="0">
                <a:solidFill>
                  <a:srgbClr val="D5D5D5"/>
                </a:solidFill>
                <a:latin typeface="Arial MT"/>
                <a:cs typeface="Arial MT"/>
              </a:rPr>
              <a:t>analytics</a:t>
            </a:r>
            <a:r>
              <a:rPr sz="2800" spc="-10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2800" spc="120" dirty="0">
                <a:solidFill>
                  <a:srgbClr val="D5D5D5"/>
                </a:solidFill>
                <a:latin typeface="Arial MT"/>
                <a:cs typeface="Arial MT"/>
              </a:rPr>
              <a:t>using</a:t>
            </a:r>
            <a:r>
              <a:rPr sz="2800" spc="-10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2800" spc="80" dirty="0">
                <a:solidFill>
                  <a:srgbClr val="D5D5D5"/>
                </a:solidFill>
                <a:latin typeface="Arial MT"/>
                <a:cs typeface="Arial MT"/>
              </a:rPr>
              <a:t>Folium</a:t>
            </a:r>
            <a:r>
              <a:rPr sz="2800" spc="-10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2800" spc="105" dirty="0">
                <a:solidFill>
                  <a:srgbClr val="D5D5D5"/>
                </a:solidFill>
                <a:latin typeface="Arial MT"/>
                <a:cs typeface="Arial MT"/>
              </a:rPr>
              <a:t>and</a:t>
            </a:r>
            <a:r>
              <a:rPr sz="2800" spc="-10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2800" spc="100" dirty="0">
                <a:solidFill>
                  <a:srgbClr val="D5D5D5"/>
                </a:solidFill>
                <a:latin typeface="Arial MT"/>
                <a:cs typeface="Arial MT"/>
              </a:rPr>
              <a:t>Plotly</a:t>
            </a:r>
            <a:r>
              <a:rPr sz="2800" spc="-10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2800" spc="-20" dirty="0">
                <a:solidFill>
                  <a:srgbClr val="D5D5D5"/>
                </a:solidFill>
                <a:latin typeface="Arial MT"/>
                <a:cs typeface="Arial MT"/>
              </a:rPr>
              <a:t>Dash </a:t>
            </a:r>
            <a:r>
              <a:rPr sz="2800" spc="110" dirty="0">
                <a:solidFill>
                  <a:srgbClr val="D5D5D5"/>
                </a:solidFill>
                <a:latin typeface="Arial MT"/>
                <a:cs typeface="Arial MT"/>
              </a:rPr>
              <a:t>Performed</a:t>
            </a:r>
            <a:r>
              <a:rPr sz="2800" spc="-9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2800" spc="145" dirty="0">
                <a:solidFill>
                  <a:srgbClr val="D5D5D5"/>
                </a:solidFill>
                <a:latin typeface="Arial MT"/>
                <a:cs typeface="Arial MT"/>
              </a:rPr>
              <a:t>predictive</a:t>
            </a:r>
            <a:r>
              <a:rPr sz="2800" spc="-9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2800" spc="60" dirty="0">
                <a:solidFill>
                  <a:srgbClr val="D5D5D5"/>
                </a:solidFill>
                <a:latin typeface="Arial MT"/>
                <a:cs typeface="Arial MT"/>
              </a:rPr>
              <a:t>analysis</a:t>
            </a:r>
            <a:r>
              <a:rPr sz="2800" spc="-9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2800" spc="120" dirty="0">
                <a:solidFill>
                  <a:srgbClr val="D5D5D5"/>
                </a:solidFill>
                <a:latin typeface="Arial MT"/>
                <a:cs typeface="Arial MT"/>
              </a:rPr>
              <a:t>using</a:t>
            </a:r>
            <a:r>
              <a:rPr sz="2800" spc="-9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2800" spc="95" dirty="0">
                <a:solidFill>
                  <a:srgbClr val="D5D5D5"/>
                </a:solidFill>
                <a:latin typeface="Arial MT"/>
                <a:cs typeface="Arial MT"/>
              </a:rPr>
              <a:t>classi</a:t>
            </a:r>
            <a:r>
              <a:rPr sz="2800" spc="95" dirty="0">
                <a:solidFill>
                  <a:srgbClr val="D5D5D5"/>
                </a:solidFill>
                <a:latin typeface="Verdana"/>
                <a:cs typeface="Verdana"/>
              </a:rPr>
              <a:t>f</a:t>
            </a:r>
            <a:r>
              <a:rPr sz="2800" spc="95" dirty="0">
                <a:solidFill>
                  <a:srgbClr val="D5D5D5"/>
                </a:solidFill>
                <a:latin typeface="Arial MT"/>
                <a:cs typeface="Arial MT"/>
              </a:rPr>
              <a:t>ication</a:t>
            </a:r>
            <a:r>
              <a:rPr sz="2800" spc="-9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2800" spc="110" dirty="0">
                <a:solidFill>
                  <a:srgbClr val="D5D5D5"/>
                </a:solidFill>
                <a:latin typeface="Arial MT"/>
                <a:cs typeface="Arial MT"/>
              </a:rPr>
              <a:t>models</a:t>
            </a:r>
            <a:endParaRPr sz="2800">
              <a:latin typeface="Arial MT"/>
              <a:cs typeface="Arial MT"/>
            </a:endParaRPr>
          </a:p>
          <a:p>
            <a:pPr marL="766445" marR="5080" indent="189865">
              <a:lnSpc>
                <a:spcPct val="109900"/>
              </a:lnSpc>
              <a:spcBef>
                <a:spcPts val="555"/>
              </a:spcBef>
              <a:buChar char="-"/>
              <a:tabLst>
                <a:tab pos="956310" algn="l"/>
              </a:tabLst>
            </a:pPr>
            <a:r>
              <a:rPr sz="2500" spc="70" dirty="0">
                <a:solidFill>
                  <a:srgbClr val="FFFFFF"/>
                </a:solidFill>
                <a:latin typeface="Arial MT"/>
                <a:cs typeface="Arial MT"/>
              </a:rPr>
              <a:t>Building,</a:t>
            </a:r>
            <a:r>
              <a:rPr sz="25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110" dirty="0">
                <a:solidFill>
                  <a:srgbClr val="FFFFFF"/>
                </a:solidFill>
                <a:latin typeface="Arial MT"/>
                <a:cs typeface="Arial MT"/>
              </a:rPr>
              <a:t>tuning</a:t>
            </a:r>
            <a:r>
              <a:rPr sz="25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65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25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55" dirty="0">
                <a:solidFill>
                  <a:srgbClr val="FFFFFF"/>
                </a:solidFill>
                <a:latin typeface="Arial MT"/>
                <a:cs typeface="Arial MT"/>
              </a:rPr>
              <a:t>evaluation</a:t>
            </a:r>
            <a:r>
              <a:rPr sz="25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135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25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55" dirty="0">
                <a:solidFill>
                  <a:srgbClr val="FFFFFF"/>
                </a:solidFill>
                <a:latin typeface="Arial MT"/>
                <a:cs typeface="Arial MT"/>
              </a:rPr>
              <a:t>classi</a:t>
            </a:r>
            <a:r>
              <a:rPr sz="2500" spc="55" dirty="0">
                <a:solidFill>
                  <a:srgbClr val="FFFFFF"/>
                </a:solidFill>
                <a:latin typeface="Times New Roman"/>
                <a:cs typeface="Times New Roman"/>
              </a:rPr>
              <a:t>f</a:t>
            </a:r>
            <a:r>
              <a:rPr sz="2500" spc="55" dirty="0">
                <a:solidFill>
                  <a:srgbClr val="FFFFFF"/>
                </a:solidFill>
                <a:latin typeface="Arial MT"/>
                <a:cs typeface="Arial MT"/>
              </a:rPr>
              <a:t>ication</a:t>
            </a:r>
            <a:r>
              <a:rPr sz="25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80" dirty="0">
                <a:solidFill>
                  <a:srgbClr val="FFFFFF"/>
                </a:solidFill>
                <a:latin typeface="Arial MT"/>
                <a:cs typeface="Arial MT"/>
              </a:rPr>
              <a:t>models</a:t>
            </a:r>
            <a:r>
              <a:rPr sz="25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145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25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dirty="0">
                <a:solidFill>
                  <a:srgbClr val="FFFFFF"/>
                </a:solidFill>
                <a:latin typeface="Arial MT"/>
                <a:cs typeface="Arial MT"/>
              </a:rPr>
              <a:t>ensure</a:t>
            </a:r>
            <a:r>
              <a:rPr sz="25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5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40" dirty="0">
                <a:solidFill>
                  <a:srgbClr val="FFFFFF"/>
                </a:solidFill>
                <a:latin typeface="Arial MT"/>
                <a:cs typeface="Arial MT"/>
              </a:rPr>
              <a:t>best </a:t>
            </a:r>
            <a:r>
              <a:rPr sz="2500" spc="-10" dirty="0">
                <a:solidFill>
                  <a:srgbClr val="FFFFFF"/>
                </a:solidFill>
                <a:latin typeface="Arial MT"/>
                <a:cs typeface="Arial MT"/>
              </a:rPr>
              <a:t>results</a:t>
            </a:r>
            <a:endParaRPr sz="25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426401" y="4671688"/>
            <a:ext cx="7364257" cy="115753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24893" y="1055884"/>
            <a:ext cx="5895653" cy="67813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308125" y="2351577"/>
            <a:ext cx="16843375" cy="11772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9500"/>
              </a:lnSpc>
              <a:spcBef>
                <a:spcPts val="100"/>
              </a:spcBef>
            </a:pPr>
            <a:r>
              <a:rPr sz="3450" dirty="0">
                <a:solidFill>
                  <a:srgbClr val="FFFFFF"/>
                </a:solidFill>
              </a:rPr>
              <a:t>Data</a:t>
            </a:r>
            <a:r>
              <a:rPr sz="3450" spc="-30" dirty="0">
                <a:solidFill>
                  <a:srgbClr val="FFFFFF"/>
                </a:solidFill>
              </a:rPr>
              <a:t> </a:t>
            </a:r>
            <a:r>
              <a:rPr sz="3450" spc="155" dirty="0">
                <a:solidFill>
                  <a:srgbClr val="FFFFFF"/>
                </a:solidFill>
              </a:rPr>
              <a:t>collection</a:t>
            </a:r>
            <a:r>
              <a:rPr sz="3450" spc="-25" dirty="0">
                <a:solidFill>
                  <a:srgbClr val="FFFFFF"/>
                </a:solidFill>
              </a:rPr>
              <a:t> </a:t>
            </a:r>
            <a:r>
              <a:rPr sz="3450" spc="85" dirty="0">
                <a:solidFill>
                  <a:srgbClr val="FFFFFF"/>
                </a:solidFill>
              </a:rPr>
              <a:t>process</a:t>
            </a:r>
            <a:r>
              <a:rPr sz="3450" spc="-30" dirty="0">
                <a:solidFill>
                  <a:srgbClr val="FFFFFF"/>
                </a:solidFill>
              </a:rPr>
              <a:t> </a:t>
            </a:r>
            <a:r>
              <a:rPr sz="3450" spc="105" dirty="0">
                <a:solidFill>
                  <a:srgbClr val="FFFFFF"/>
                </a:solidFill>
              </a:rPr>
              <a:t>involved</a:t>
            </a:r>
            <a:r>
              <a:rPr sz="3450" spc="-30" dirty="0">
                <a:solidFill>
                  <a:srgbClr val="FFFFFF"/>
                </a:solidFill>
              </a:rPr>
              <a:t> </a:t>
            </a:r>
            <a:r>
              <a:rPr sz="3450" dirty="0">
                <a:solidFill>
                  <a:srgbClr val="FFFFFF"/>
                </a:solidFill>
              </a:rPr>
              <a:t>a</a:t>
            </a:r>
            <a:r>
              <a:rPr sz="3450" spc="-25" dirty="0">
                <a:solidFill>
                  <a:srgbClr val="FFFFFF"/>
                </a:solidFill>
              </a:rPr>
              <a:t> </a:t>
            </a:r>
            <a:r>
              <a:rPr sz="3450" spc="150" dirty="0">
                <a:solidFill>
                  <a:srgbClr val="FFFFFF"/>
                </a:solidFill>
              </a:rPr>
              <a:t>combination</a:t>
            </a:r>
            <a:r>
              <a:rPr sz="3450" spc="-30" dirty="0">
                <a:solidFill>
                  <a:srgbClr val="FFFFFF"/>
                </a:solidFill>
              </a:rPr>
              <a:t> </a:t>
            </a:r>
            <a:r>
              <a:rPr sz="3450" spc="185" dirty="0">
                <a:solidFill>
                  <a:srgbClr val="FFFFFF"/>
                </a:solidFill>
              </a:rPr>
              <a:t>of</a:t>
            </a:r>
            <a:r>
              <a:rPr sz="3450" spc="-25" dirty="0">
                <a:solidFill>
                  <a:srgbClr val="FFFFFF"/>
                </a:solidFill>
              </a:rPr>
              <a:t> </a:t>
            </a:r>
            <a:r>
              <a:rPr sz="3450" spc="-80" dirty="0">
                <a:solidFill>
                  <a:srgbClr val="FFFFFF"/>
                </a:solidFill>
              </a:rPr>
              <a:t>API</a:t>
            </a:r>
            <a:r>
              <a:rPr sz="3450" spc="-30" dirty="0">
                <a:solidFill>
                  <a:srgbClr val="FFFFFF"/>
                </a:solidFill>
              </a:rPr>
              <a:t> </a:t>
            </a:r>
            <a:r>
              <a:rPr sz="3450" spc="80" dirty="0">
                <a:solidFill>
                  <a:srgbClr val="FFFFFF"/>
                </a:solidFill>
              </a:rPr>
              <a:t>requests</a:t>
            </a:r>
            <a:r>
              <a:rPr sz="3450" spc="-25" dirty="0">
                <a:solidFill>
                  <a:srgbClr val="FFFFFF"/>
                </a:solidFill>
              </a:rPr>
              <a:t> </a:t>
            </a:r>
            <a:r>
              <a:rPr sz="3450" spc="170" dirty="0">
                <a:solidFill>
                  <a:srgbClr val="FFFFFF"/>
                </a:solidFill>
              </a:rPr>
              <a:t>from</a:t>
            </a:r>
            <a:r>
              <a:rPr sz="3450" spc="-30" dirty="0">
                <a:solidFill>
                  <a:srgbClr val="FFFFFF"/>
                </a:solidFill>
              </a:rPr>
              <a:t> </a:t>
            </a:r>
            <a:r>
              <a:rPr sz="3450" dirty="0">
                <a:solidFill>
                  <a:srgbClr val="FFFFFF"/>
                </a:solidFill>
              </a:rPr>
              <a:t>SpaceX</a:t>
            </a:r>
            <a:r>
              <a:rPr sz="3450" spc="-25" dirty="0">
                <a:solidFill>
                  <a:srgbClr val="FFFFFF"/>
                </a:solidFill>
              </a:rPr>
              <a:t> </a:t>
            </a:r>
            <a:r>
              <a:rPr sz="3450" spc="-305" dirty="0">
                <a:solidFill>
                  <a:srgbClr val="FFFFFF"/>
                </a:solidFill>
              </a:rPr>
              <a:t>REST </a:t>
            </a:r>
            <a:r>
              <a:rPr sz="3450" spc="-80" dirty="0">
                <a:solidFill>
                  <a:srgbClr val="FFFFFF"/>
                </a:solidFill>
              </a:rPr>
              <a:t>API</a:t>
            </a:r>
            <a:r>
              <a:rPr sz="3450" spc="-75" dirty="0">
                <a:solidFill>
                  <a:srgbClr val="FFFFFF"/>
                </a:solidFill>
              </a:rPr>
              <a:t> </a:t>
            </a:r>
            <a:r>
              <a:rPr sz="3450" spc="95" dirty="0">
                <a:solidFill>
                  <a:srgbClr val="FFFFFF"/>
                </a:solidFill>
              </a:rPr>
              <a:t>and</a:t>
            </a:r>
            <a:r>
              <a:rPr sz="3450" spc="-70" dirty="0">
                <a:solidFill>
                  <a:srgbClr val="FFFFFF"/>
                </a:solidFill>
              </a:rPr>
              <a:t> </a:t>
            </a:r>
            <a:r>
              <a:rPr sz="3450" dirty="0">
                <a:solidFill>
                  <a:srgbClr val="FFFFFF"/>
                </a:solidFill>
              </a:rPr>
              <a:t>Web</a:t>
            </a:r>
            <a:r>
              <a:rPr sz="3450" spc="-70" dirty="0">
                <a:solidFill>
                  <a:srgbClr val="FFFFFF"/>
                </a:solidFill>
              </a:rPr>
              <a:t> </a:t>
            </a:r>
            <a:r>
              <a:rPr sz="3450" spc="105" dirty="0">
                <a:solidFill>
                  <a:srgbClr val="FFFFFF"/>
                </a:solidFill>
              </a:rPr>
              <a:t>Scraping</a:t>
            </a:r>
            <a:r>
              <a:rPr sz="3450" spc="-75" dirty="0">
                <a:solidFill>
                  <a:srgbClr val="FFFFFF"/>
                </a:solidFill>
              </a:rPr>
              <a:t> </a:t>
            </a:r>
            <a:r>
              <a:rPr sz="3450" spc="95" dirty="0">
                <a:solidFill>
                  <a:srgbClr val="FFFFFF"/>
                </a:solidFill>
              </a:rPr>
              <a:t>data</a:t>
            </a:r>
            <a:r>
              <a:rPr sz="3450" spc="-70" dirty="0">
                <a:solidFill>
                  <a:srgbClr val="FFFFFF"/>
                </a:solidFill>
              </a:rPr>
              <a:t> </a:t>
            </a:r>
            <a:r>
              <a:rPr sz="3450" spc="170" dirty="0">
                <a:solidFill>
                  <a:srgbClr val="FFFFFF"/>
                </a:solidFill>
              </a:rPr>
              <a:t>from</a:t>
            </a:r>
            <a:r>
              <a:rPr sz="3450" spc="-70" dirty="0">
                <a:solidFill>
                  <a:srgbClr val="FFFFFF"/>
                </a:solidFill>
              </a:rPr>
              <a:t> </a:t>
            </a:r>
            <a:r>
              <a:rPr sz="3450" dirty="0">
                <a:solidFill>
                  <a:srgbClr val="FFFFFF"/>
                </a:solidFill>
              </a:rPr>
              <a:t>a</a:t>
            </a:r>
            <a:r>
              <a:rPr sz="3450" spc="-70" dirty="0">
                <a:solidFill>
                  <a:srgbClr val="FFFFFF"/>
                </a:solidFill>
              </a:rPr>
              <a:t> </a:t>
            </a:r>
            <a:r>
              <a:rPr sz="3450" spc="114" dirty="0">
                <a:solidFill>
                  <a:srgbClr val="FFFFFF"/>
                </a:solidFill>
              </a:rPr>
              <a:t>table</a:t>
            </a:r>
            <a:r>
              <a:rPr sz="3450" spc="-75" dirty="0">
                <a:solidFill>
                  <a:srgbClr val="FFFFFF"/>
                </a:solidFill>
              </a:rPr>
              <a:t> </a:t>
            </a:r>
            <a:r>
              <a:rPr sz="3450" spc="120" dirty="0">
                <a:solidFill>
                  <a:srgbClr val="FFFFFF"/>
                </a:solidFill>
              </a:rPr>
              <a:t>in</a:t>
            </a:r>
            <a:r>
              <a:rPr sz="3450" spc="-70" dirty="0">
                <a:solidFill>
                  <a:srgbClr val="FFFFFF"/>
                </a:solidFill>
              </a:rPr>
              <a:t> </a:t>
            </a:r>
            <a:r>
              <a:rPr sz="3450" dirty="0">
                <a:solidFill>
                  <a:srgbClr val="FFFFFF"/>
                </a:solidFill>
              </a:rPr>
              <a:t>SpaceX’s</a:t>
            </a:r>
            <a:r>
              <a:rPr sz="3450" spc="-70" dirty="0">
                <a:solidFill>
                  <a:srgbClr val="FFFFFF"/>
                </a:solidFill>
              </a:rPr>
              <a:t> </a:t>
            </a:r>
            <a:r>
              <a:rPr sz="3450" spc="75" dirty="0">
                <a:solidFill>
                  <a:srgbClr val="FFFFFF"/>
                </a:solidFill>
              </a:rPr>
              <a:t>Wikipedia</a:t>
            </a:r>
            <a:r>
              <a:rPr sz="3450" spc="-70" dirty="0">
                <a:solidFill>
                  <a:srgbClr val="FFFFFF"/>
                </a:solidFill>
              </a:rPr>
              <a:t> </a:t>
            </a:r>
            <a:r>
              <a:rPr sz="3450" spc="65" dirty="0">
                <a:solidFill>
                  <a:srgbClr val="FFFFFF"/>
                </a:solidFill>
              </a:rPr>
              <a:t>entry.</a:t>
            </a:r>
            <a:endParaRPr sz="3450"/>
          </a:p>
        </p:txBody>
      </p:sp>
      <p:sp>
        <p:nvSpPr>
          <p:cNvPr id="4" name="object 4"/>
          <p:cNvSpPr txBox="1"/>
          <p:nvPr/>
        </p:nvSpPr>
        <p:spPr>
          <a:xfrm>
            <a:off x="1308125" y="3722006"/>
            <a:ext cx="17100550" cy="6711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145540">
              <a:lnSpc>
                <a:spcPct val="109500"/>
              </a:lnSpc>
              <a:spcBef>
                <a:spcPts val="100"/>
              </a:spcBef>
            </a:pPr>
            <a:r>
              <a:rPr sz="3450" spc="-10" dirty="0">
                <a:solidFill>
                  <a:srgbClr val="FFFFFF"/>
                </a:solidFill>
                <a:latin typeface="Arial MT"/>
                <a:cs typeface="Arial MT"/>
              </a:rPr>
              <a:t>We</a:t>
            </a:r>
            <a:r>
              <a:rPr sz="3450" spc="-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95" dirty="0">
                <a:solidFill>
                  <a:srgbClr val="FFFFFF"/>
                </a:solidFill>
                <a:latin typeface="Arial MT"/>
                <a:cs typeface="Arial MT"/>
              </a:rPr>
              <a:t>had</a:t>
            </a:r>
            <a:r>
              <a:rPr sz="345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200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345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dirty="0">
                <a:solidFill>
                  <a:srgbClr val="FFFFFF"/>
                </a:solidFill>
                <a:latin typeface="Arial MT"/>
                <a:cs typeface="Arial MT"/>
              </a:rPr>
              <a:t>use</a:t>
            </a:r>
            <a:r>
              <a:rPr sz="3450" spc="-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200" dirty="0">
                <a:solidFill>
                  <a:srgbClr val="FFFFFF"/>
                </a:solidFill>
                <a:latin typeface="Arial MT"/>
                <a:cs typeface="Arial MT"/>
              </a:rPr>
              <a:t>both</a:t>
            </a:r>
            <a:r>
              <a:rPr sz="345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185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345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80" dirty="0">
                <a:solidFill>
                  <a:srgbClr val="FFFFFF"/>
                </a:solidFill>
                <a:latin typeface="Arial MT"/>
                <a:cs typeface="Arial MT"/>
              </a:rPr>
              <a:t>these</a:t>
            </a:r>
            <a:r>
              <a:rPr sz="3450" spc="-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95" dirty="0">
                <a:solidFill>
                  <a:srgbClr val="FFFFFF"/>
                </a:solidFill>
                <a:latin typeface="Arial MT"/>
                <a:cs typeface="Arial MT"/>
              </a:rPr>
              <a:t>data</a:t>
            </a:r>
            <a:r>
              <a:rPr sz="345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155" dirty="0">
                <a:solidFill>
                  <a:srgbClr val="FFFFFF"/>
                </a:solidFill>
                <a:latin typeface="Arial MT"/>
                <a:cs typeface="Arial MT"/>
              </a:rPr>
              <a:t>collection</a:t>
            </a:r>
            <a:r>
              <a:rPr sz="345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130" dirty="0">
                <a:solidFill>
                  <a:srgbClr val="FFFFFF"/>
                </a:solidFill>
                <a:latin typeface="Arial MT"/>
                <a:cs typeface="Arial MT"/>
              </a:rPr>
              <a:t>methods</a:t>
            </a:r>
            <a:r>
              <a:rPr sz="3450" spc="-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120" dirty="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sz="345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125" dirty="0">
                <a:solidFill>
                  <a:srgbClr val="FFFFFF"/>
                </a:solidFill>
                <a:latin typeface="Arial MT"/>
                <a:cs typeface="Arial MT"/>
              </a:rPr>
              <a:t>order</a:t>
            </a:r>
            <a:r>
              <a:rPr sz="345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200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345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175" dirty="0">
                <a:solidFill>
                  <a:srgbClr val="FFFFFF"/>
                </a:solidFill>
                <a:latin typeface="Arial MT"/>
                <a:cs typeface="Arial MT"/>
              </a:rPr>
              <a:t>get</a:t>
            </a:r>
            <a:r>
              <a:rPr sz="3450" spc="-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145" dirty="0">
                <a:solidFill>
                  <a:srgbClr val="FFFFFF"/>
                </a:solidFill>
                <a:latin typeface="Arial MT"/>
                <a:cs typeface="Arial MT"/>
              </a:rPr>
              <a:t>complete </a:t>
            </a:r>
            <a:r>
              <a:rPr sz="3450" spc="130" dirty="0">
                <a:solidFill>
                  <a:srgbClr val="FFFFFF"/>
                </a:solidFill>
                <a:latin typeface="Arial MT"/>
                <a:cs typeface="Arial MT"/>
              </a:rPr>
              <a:t>information</a:t>
            </a:r>
            <a:r>
              <a:rPr sz="345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135" dirty="0">
                <a:solidFill>
                  <a:srgbClr val="FFFFFF"/>
                </a:solidFill>
                <a:latin typeface="Arial MT"/>
                <a:cs typeface="Arial MT"/>
              </a:rPr>
              <a:t>about</a:t>
            </a:r>
            <a:r>
              <a:rPr sz="345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14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345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80" dirty="0">
                <a:solidFill>
                  <a:srgbClr val="FFFFFF"/>
                </a:solidFill>
                <a:latin typeface="Arial MT"/>
                <a:cs typeface="Arial MT"/>
              </a:rPr>
              <a:t>launches</a:t>
            </a:r>
            <a:r>
              <a:rPr sz="345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145" dirty="0">
                <a:solidFill>
                  <a:srgbClr val="FFFFFF"/>
                </a:solidFill>
                <a:latin typeface="Arial MT"/>
                <a:cs typeface="Arial MT"/>
              </a:rPr>
              <a:t>for</a:t>
            </a:r>
            <a:r>
              <a:rPr sz="345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345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125" dirty="0">
                <a:solidFill>
                  <a:srgbClr val="FFFFFF"/>
                </a:solidFill>
                <a:latin typeface="Arial MT"/>
                <a:cs typeface="Arial MT"/>
              </a:rPr>
              <a:t>more</a:t>
            </a:r>
            <a:r>
              <a:rPr sz="345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120" dirty="0">
                <a:solidFill>
                  <a:srgbClr val="FFFFFF"/>
                </a:solidFill>
                <a:latin typeface="Arial MT"/>
                <a:cs typeface="Arial MT"/>
              </a:rPr>
              <a:t>detailed</a:t>
            </a:r>
            <a:r>
              <a:rPr sz="345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-10" dirty="0">
                <a:solidFill>
                  <a:srgbClr val="FFFFFF"/>
                </a:solidFill>
                <a:latin typeface="Arial MT"/>
                <a:cs typeface="Arial MT"/>
              </a:rPr>
              <a:t>analysis.</a:t>
            </a:r>
            <a:endParaRPr sz="345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25"/>
              </a:spcBef>
            </a:pPr>
            <a:endParaRPr sz="3450">
              <a:latin typeface="Arial MT"/>
              <a:cs typeface="Arial MT"/>
            </a:endParaRPr>
          </a:p>
          <a:p>
            <a:pPr marL="766445">
              <a:lnSpc>
                <a:spcPct val="100000"/>
              </a:lnSpc>
            </a:pPr>
            <a:r>
              <a:rPr sz="3850" spc="80" dirty="0">
                <a:solidFill>
                  <a:srgbClr val="D5D5D5"/>
                </a:solidFill>
                <a:latin typeface="Arial MT"/>
                <a:cs typeface="Arial MT"/>
              </a:rPr>
              <a:t>Data</a:t>
            </a:r>
            <a:r>
              <a:rPr sz="3850" spc="-14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850" spc="170" dirty="0">
                <a:solidFill>
                  <a:srgbClr val="D5D5D5"/>
                </a:solidFill>
                <a:latin typeface="Arial MT"/>
                <a:cs typeface="Arial MT"/>
              </a:rPr>
              <a:t>Columns</a:t>
            </a:r>
            <a:r>
              <a:rPr sz="3850" spc="-13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850" spc="100" dirty="0">
                <a:solidFill>
                  <a:srgbClr val="D5D5D5"/>
                </a:solidFill>
                <a:latin typeface="Arial MT"/>
                <a:cs typeface="Arial MT"/>
              </a:rPr>
              <a:t>are</a:t>
            </a:r>
            <a:r>
              <a:rPr sz="3850" spc="-13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850" spc="210" dirty="0">
                <a:solidFill>
                  <a:srgbClr val="D5D5D5"/>
                </a:solidFill>
                <a:latin typeface="Arial MT"/>
                <a:cs typeface="Arial MT"/>
              </a:rPr>
              <a:t>obtained</a:t>
            </a:r>
            <a:r>
              <a:rPr sz="3850" spc="-14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850" spc="225" dirty="0">
                <a:solidFill>
                  <a:srgbClr val="D5D5D5"/>
                </a:solidFill>
                <a:latin typeface="Arial MT"/>
                <a:cs typeface="Arial MT"/>
              </a:rPr>
              <a:t>by</a:t>
            </a:r>
            <a:r>
              <a:rPr sz="3850" spc="-13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850" spc="180" dirty="0">
                <a:solidFill>
                  <a:srgbClr val="D5D5D5"/>
                </a:solidFill>
                <a:latin typeface="Arial MT"/>
                <a:cs typeface="Arial MT"/>
              </a:rPr>
              <a:t>using</a:t>
            </a:r>
            <a:r>
              <a:rPr sz="3850" spc="-13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850" spc="110" dirty="0">
                <a:solidFill>
                  <a:srgbClr val="D5D5D5"/>
                </a:solidFill>
                <a:latin typeface="Arial MT"/>
                <a:cs typeface="Arial MT"/>
              </a:rPr>
              <a:t>SpaceX</a:t>
            </a:r>
            <a:r>
              <a:rPr sz="3850" spc="-14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850" spc="-229" dirty="0">
                <a:solidFill>
                  <a:srgbClr val="D5D5D5"/>
                </a:solidFill>
                <a:latin typeface="Arial MT"/>
                <a:cs typeface="Arial MT"/>
              </a:rPr>
              <a:t>REST</a:t>
            </a:r>
            <a:r>
              <a:rPr sz="3850" spc="-13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850" spc="-20" dirty="0">
                <a:solidFill>
                  <a:srgbClr val="D5D5D5"/>
                </a:solidFill>
                <a:latin typeface="Arial MT"/>
                <a:cs typeface="Arial MT"/>
              </a:rPr>
              <a:t>API:</a:t>
            </a:r>
            <a:endParaRPr sz="3850">
              <a:latin typeface="Arial MT"/>
              <a:cs typeface="Arial MT"/>
            </a:endParaRPr>
          </a:p>
          <a:p>
            <a:pPr marL="1520190" marR="5080">
              <a:lnSpc>
                <a:spcPct val="109500"/>
              </a:lnSpc>
              <a:spcBef>
                <a:spcPts val="1739"/>
              </a:spcBef>
            </a:pPr>
            <a:r>
              <a:rPr sz="3450" spc="80" dirty="0">
                <a:solidFill>
                  <a:srgbClr val="FFFFFF"/>
                </a:solidFill>
                <a:latin typeface="Arial MT"/>
                <a:cs typeface="Arial MT"/>
              </a:rPr>
              <a:t>FlightNumber,</a:t>
            </a:r>
            <a:r>
              <a:rPr sz="3450" spc="1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dirty="0">
                <a:solidFill>
                  <a:srgbClr val="FFFFFF"/>
                </a:solidFill>
                <a:latin typeface="Arial MT"/>
                <a:cs typeface="Arial MT"/>
              </a:rPr>
              <a:t>Date,</a:t>
            </a:r>
            <a:r>
              <a:rPr sz="3450" spc="114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dirty="0">
                <a:solidFill>
                  <a:srgbClr val="FFFFFF"/>
                </a:solidFill>
                <a:latin typeface="Arial MT"/>
                <a:cs typeface="Arial MT"/>
              </a:rPr>
              <a:t>BoosterVersion,</a:t>
            </a:r>
            <a:r>
              <a:rPr sz="3450" spc="1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dirty="0">
                <a:solidFill>
                  <a:srgbClr val="FFFFFF"/>
                </a:solidFill>
                <a:latin typeface="Arial MT"/>
                <a:cs typeface="Arial MT"/>
              </a:rPr>
              <a:t>PayloadMass,</a:t>
            </a:r>
            <a:r>
              <a:rPr sz="3450" spc="1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140" dirty="0">
                <a:solidFill>
                  <a:srgbClr val="FFFFFF"/>
                </a:solidFill>
                <a:latin typeface="Arial MT"/>
                <a:cs typeface="Arial MT"/>
              </a:rPr>
              <a:t>Orbit,</a:t>
            </a:r>
            <a:r>
              <a:rPr sz="3450" spc="1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50" dirty="0">
                <a:solidFill>
                  <a:srgbClr val="FFFFFF"/>
                </a:solidFill>
                <a:latin typeface="Arial MT"/>
                <a:cs typeface="Arial MT"/>
              </a:rPr>
              <a:t>LaunchSite, </a:t>
            </a:r>
            <a:r>
              <a:rPr sz="3450" spc="135" dirty="0">
                <a:solidFill>
                  <a:srgbClr val="FFFFFF"/>
                </a:solidFill>
                <a:latin typeface="Arial MT"/>
                <a:cs typeface="Arial MT"/>
              </a:rPr>
              <a:t>Outcome,</a:t>
            </a:r>
            <a:r>
              <a:rPr sz="34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65" dirty="0">
                <a:solidFill>
                  <a:srgbClr val="FFFFFF"/>
                </a:solidFill>
                <a:latin typeface="Arial MT"/>
                <a:cs typeface="Arial MT"/>
              </a:rPr>
              <a:t>Flights,</a:t>
            </a:r>
            <a:r>
              <a:rPr sz="3450" dirty="0">
                <a:solidFill>
                  <a:srgbClr val="FFFFFF"/>
                </a:solidFill>
                <a:latin typeface="Arial MT"/>
                <a:cs typeface="Arial MT"/>
              </a:rPr>
              <a:t> GridFins,</a:t>
            </a:r>
            <a:r>
              <a:rPr sz="345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dirty="0">
                <a:solidFill>
                  <a:srgbClr val="FFFFFF"/>
                </a:solidFill>
                <a:latin typeface="Arial MT"/>
                <a:cs typeface="Arial MT"/>
              </a:rPr>
              <a:t>Reused, Legs, </a:t>
            </a:r>
            <a:r>
              <a:rPr sz="3450" spc="55" dirty="0">
                <a:solidFill>
                  <a:srgbClr val="FFFFFF"/>
                </a:solidFill>
                <a:latin typeface="Arial MT"/>
                <a:cs typeface="Arial MT"/>
              </a:rPr>
              <a:t>LandingPad,</a:t>
            </a:r>
            <a:r>
              <a:rPr sz="345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60" dirty="0">
                <a:solidFill>
                  <a:srgbClr val="FFFFFF"/>
                </a:solidFill>
                <a:latin typeface="Arial MT"/>
                <a:cs typeface="Arial MT"/>
              </a:rPr>
              <a:t>Block,</a:t>
            </a:r>
            <a:r>
              <a:rPr sz="34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-10" dirty="0">
                <a:solidFill>
                  <a:srgbClr val="FFFFFF"/>
                </a:solidFill>
                <a:latin typeface="Arial MT"/>
                <a:cs typeface="Arial MT"/>
              </a:rPr>
              <a:t>ReusedCount, </a:t>
            </a:r>
            <a:r>
              <a:rPr sz="3450" dirty="0">
                <a:solidFill>
                  <a:srgbClr val="FFFFFF"/>
                </a:solidFill>
                <a:latin typeface="Arial MT"/>
                <a:cs typeface="Arial MT"/>
              </a:rPr>
              <a:t>Serial,</a:t>
            </a:r>
            <a:r>
              <a:rPr sz="3450" spc="6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114" dirty="0">
                <a:solidFill>
                  <a:srgbClr val="FFFFFF"/>
                </a:solidFill>
                <a:latin typeface="Arial MT"/>
                <a:cs typeface="Arial MT"/>
              </a:rPr>
              <a:t>Longitude,</a:t>
            </a:r>
            <a:r>
              <a:rPr sz="3450" spc="6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95" dirty="0">
                <a:solidFill>
                  <a:srgbClr val="FFFFFF"/>
                </a:solidFill>
                <a:latin typeface="Arial MT"/>
                <a:cs typeface="Arial MT"/>
              </a:rPr>
              <a:t>Latitude</a:t>
            </a:r>
            <a:endParaRPr sz="345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25"/>
              </a:spcBef>
            </a:pPr>
            <a:endParaRPr sz="3450">
              <a:latin typeface="Arial MT"/>
              <a:cs typeface="Arial MT"/>
            </a:endParaRPr>
          </a:p>
          <a:p>
            <a:pPr marL="766445">
              <a:lnSpc>
                <a:spcPct val="100000"/>
              </a:lnSpc>
            </a:pPr>
            <a:r>
              <a:rPr sz="3850" spc="80" dirty="0">
                <a:solidFill>
                  <a:srgbClr val="D5D5D5"/>
                </a:solidFill>
                <a:latin typeface="Arial MT"/>
                <a:cs typeface="Arial MT"/>
              </a:rPr>
              <a:t>Data</a:t>
            </a:r>
            <a:r>
              <a:rPr sz="3850" spc="-14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850" spc="170" dirty="0">
                <a:solidFill>
                  <a:srgbClr val="D5D5D5"/>
                </a:solidFill>
                <a:latin typeface="Arial MT"/>
                <a:cs typeface="Arial MT"/>
              </a:rPr>
              <a:t>Columns</a:t>
            </a:r>
            <a:r>
              <a:rPr sz="3850" spc="-13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850" spc="100" dirty="0">
                <a:solidFill>
                  <a:srgbClr val="D5D5D5"/>
                </a:solidFill>
                <a:latin typeface="Arial MT"/>
                <a:cs typeface="Arial MT"/>
              </a:rPr>
              <a:t>are</a:t>
            </a:r>
            <a:r>
              <a:rPr sz="3850" spc="-13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850" spc="210" dirty="0">
                <a:solidFill>
                  <a:srgbClr val="D5D5D5"/>
                </a:solidFill>
                <a:latin typeface="Arial MT"/>
                <a:cs typeface="Arial MT"/>
              </a:rPr>
              <a:t>obtained</a:t>
            </a:r>
            <a:r>
              <a:rPr sz="3850" spc="-13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850" spc="225" dirty="0">
                <a:solidFill>
                  <a:srgbClr val="D5D5D5"/>
                </a:solidFill>
                <a:latin typeface="Arial MT"/>
                <a:cs typeface="Arial MT"/>
              </a:rPr>
              <a:t>by</a:t>
            </a:r>
            <a:r>
              <a:rPr sz="3850" spc="-13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850" spc="180" dirty="0">
                <a:solidFill>
                  <a:srgbClr val="D5D5D5"/>
                </a:solidFill>
                <a:latin typeface="Arial MT"/>
                <a:cs typeface="Arial MT"/>
              </a:rPr>
              <a:t>using</a:t>
            </a:r>
            <a:r>
              <a:rPr sz="3850" spc="-13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850" spc="155" dirty="0">
                <a:solidFill>
                  <a:srgbClr val="D5D5D5"/>
                </a:solidFill>
                <a:latin typeface="Arial MT"/>
                <a:cs typeface="Arial MT"/>
              </a:rPr>
              <a:t>Wikipedia</a:t>
            </a:r>
            <a:r>
              <a:rPr sz="3850" spc="-13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850" spc="80" dirty="0">
                <a:solidFill>
                  <a:srgbClr val="D5D5D5"/>
                </a:solidFill>
                <a:latin typeface="Arial MT"/>
                <a:cs typeface="Arial MT"/>
              </a:rPr>
              <a:t>Web</a:t>
            </a:r>
            <a:r>
              <a:rPr sz="3850" spc="-13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850" spc="145" dirty="0">
                <a:solidFill>
                  <a:srgbClr val="D5D5D5"/>
                </a:solidFill>
                <a:latin typeface="Arial MT"/>
                <a:cs typeface="Arial MT"/>
              </a:rPr>
              <a:t>Scraping:</a:t>
            </a:r>
            <a:endParaRPr sz="3850">
              <a:latin typeface="Arial MT"/>
              <a:cs typeface="Arial MT"/>
            </a:endParaRPr>
          </a:p>
          <a:p>
            <a:pPr marL="1520190" marR="1050925">
              <a:lnSpc>
                <a:spcPct val="109500"/>
              </a:lnSpc>
              <a:spcBef>
                <a:spcPts val="1739"/>
              </a:spcBef>
            </a:pPr>
            <a:r>
              <a:rPr sz="3450" spc="95" dirty="0">
                <a:solidFill>
                  <a:srgbClr val="FFFFFF"/>
                </a:solidFill>
                <a:latin typeface="Arial MT"/>
                <a:cs typeface="Arial MT"/>
              </a:rPr>
              <a:t>Flight</a:t>
            </a:r>
            <a:r>
              <a:rPr sz="345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dirty="0">
                <a:solidFill>
                  <a:srgbClr val="FFFFFF"/>
                </a:solidFill>
                <a:latin typeface="Arial MT"/>
                <a:cs typeface="Arial MT"/>
              </a:rPr>
              <a:t>No.,</a:t>
            </a:r>
            <a:r>
              <a:rPr sz="345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75" dirty="0">
                <a:solidFill>
                  <a:srgbClr val="FFFFFF"/>
                </a:solidFill>
                <a:latin typeface="Arial MT"/>
                <a:cs typeface="Arial MT"/>
              </a:rPr>
              <a:t>Launch</a:t>
            </a:r>
            <a:r>
              <a:rPr sz="345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60" dirty="0">
                <a:solidFill>
                  <a:srgbClr val="FFFFFF"/>
                </a:solidFill>
                <a:latin typeface="Arial MT"/>
                <a:cs typeface="Arial MT"/>
              </a:rPr>
              <a:t>site,</a:t>
            </a:r>
            <a:r>
              <a:rPr sz="345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dirty="0">
                <a:solidFill>
                  <a:srgbClr val="FFFFFF"/>
                </a:solidFill>
                <a:latin typeface="Arial MT"/>
                <a:cs typeface="Arial MT"/>
              </a:rPr>
              <a:t>Payload,</a:t>
            </a:r>
            <a:r>
              <a:rPr sz="345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dirty="0">
                <a:solidFill>
                  <a:srgbClr val="FFFFFF"/>
                </a:solidFill>
                <a:latin typeface="Arial MT"/>
                <a:cs typeface="Arial MT"/>
              </a:rPr>
              <a:t>PayloadMass,</a:t>
            </a:r>
            <a:r>
              <a:rPr sz="345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140" dirty="0">
                <a:solidFill>
                  <a:srgbClr val="FFFFFF"/>
                </a:solidFill>
                <a:latin typeface="Arial MT"/>
                <a:cs typeface="Arial MT"/>
              </a:rPr>
              <a:t>Orbit,</a:t>
            </a:r>
            <a:r>
              <a:rPr sz="345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65" dirty="0">
                <a:solidFill>
                  <a:srgbClr val="FFFFFF"/>
                </a:solidFill>
                <a:latin typeface="Arial MT"/>
                <a:cs typeface="Arial MT"/>
              </a:rPr>
              <a:t>Customer,</a:t>
            </a:r>
            <a:r>
              <a:rPr sz="345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65" dirty="0">
                <a:solidFill>
                  <a:srgbClr val="FFFFFF"/>
                </a:solidFill>
                <a:latin typeface="Arial MT"/>
                <a:cs typeface="Arial MT"/>
              </a:rPr>
              <a:t>Launch </a:t>
            </a:r>
            <a:r>
              <a:rPr sz="3450" spc="145" dirty="0">
                <a:solidFill>
                  <a:srgbClr val="FFFFFF"/>
                </a:solidFill>
                <a:latin typeface="Arial MT"/>
                <a:cs typeface="Arial MT"/>
              </a:rPr>
              <a:t>outcome,</a:t>
            </a:r>
            <a:r>
              <a:rPr sz="3450" spc="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dirty="0">
                <a:solidFill>
                  <a:srgbClr val="FFFFFF"/>
                </a:solidFill>
                <a:latin typeface="Arial MT"/>
                <a:cs typeface="Arial MT"/>
              </a:rPr>
              <a:t>Version</a:t>
            </a:r>
            <a:r>
              <a:rPr sz="3450" spc="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dirty="0">
                <a:solidFill>
                  <a:srgbClr val="FFFFFF"/>
                </a:solidFill>
                <a:latin typeface="Arial MT"/>
                <a:cs typeface="Arial MT"/>
              </a:rPr>
              <a:t>Booster,</a:t>
            </a:r>
            <a:r>
              <a:rPr sz="3450" spc="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65" dirty="0">
                <a:solidFill>
                  <a:srgbClr val="FFFFFF"/>
                </a:solidFill>
                <a:latin typeface="Arial MT"/>
                <a:cs typeface="Arial MT"/>
              </a:rPr>
              <a:t>Booster</a:t>
            </a:r>
            <a:r>
              <a:rPr sz="3450" spc="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120" dirty="0">
                <a:solidFill>
                  <a:srgbClr val="FFFFFF"/>
                </a:solidFill>
                <a:latin typeface="Arial MT"/>
                <a:cs typeface="Arial MT"/>
              </a:rPr>
              <a:t>landing,</a:t>
            </a:r>
            <a:r>
              <a:rPr sz="3450" spc="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dirty="0">
                <a:solidFill>
                  <a:srgbClr val="FFFFFF"/>
                </a:solidFill>
                <a:latin typeface="Arial MT"/>
                <a:cs typeface="Arial MT"/>
              </a:rPr>
              <a:t>Date,</a:t>
            </a:r>
            <a:r>
              <a:rPr sz="3450" spc="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-20" dirty="0">
                <a:solidFill>
                  <a:srgbClr val="FFFFFF"/>
                </a:solidFill>
                <a:latin typeface="Arial MT"/>
                <a:cs typeface="Arial MT"/>
              </a:rPr>
              <a:t>Time</a:t>
            </a:r>
            <a:endParaRPr sz="345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95195" y="1055885"/>
            <a:ext cx="11336577" cy="825021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1075793" y="2256805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29" h="3241675">
                <a:moveTo>
                  <a:pt x="3124225" y="0"/>
                </a:moveTo>
                <a:lnTo>
                  <a:pt x="544458" y="0"/>
                </a:lnTo>
                <a:lnTo>
                  <a:pt x="469733" y="123"/>
                </a:lnTo>
                <a:lnTo>
                  <a:pt x="404775" y="988"/>
                </a:lnTo>
                <a:lnTo>
                  <a:pt x="348694" y="3335"/>
                </a:lnTo>
                <a:lnTo>
                  <a:pt x="300604" y="7907"/>
                </a:lnTo>
                <a:lnTo>
                  <a:pt x="259617" y="15443"/>
                </a:lnTo>
                <a:lnTo>
                  <a:pt x="180489" y="46621"/>
                </a:lnTo>
                <a:lnTo>
                  <a:pt x="139935" y="72522"/>
                </a:lnTo>
                <a:lnTo>
                  <a:pt x="103724" y="103848"/>
                </a:lnTo>
                <a:lnTo>
                  <a:pt x="72398" y="140059"/>
                </a:lnTo>
                <a:lnTo>
                  <a:pt x="46497" y="180613"/>
                </a:lnTo>
                <a:lnTo>
                  <a:pt x="26563" y="224968"/>
                </a:lnTo>
                <a:lnTo>
                  <a:pt x="7783" y="300728"/>
                </a:lnTo>
                <a:lnTo>
                  <a:pt x="3212" y="348818"/>
                </a:lnTo>
                <a:lnTo>
                  <a:pt x="864" y="404898"/>
                </a:lnTo>
                <a:lnTo>
                  <a:pt x="0" y="469857"/>
                </a:lnTo>
                <a:lnTo>
                  <a:pt x="0" y="2771690"/>
                </a:lnTo>
                <a:lnTo>
                  <a:pt x="864" y="2836649"/>
                </a:lnTo>
                <a:lnTo>
                  <a:pt x="3212" y="2892729"/>
                </a:lnTo>
                <a:lnTo>
                  <a:pt x="7783" y="2940819"/>
                </a:lnTo>
                <a:lnTo>
                  <a:pt x="15320" y="2981807"/>
                </a:lnTo>
                <a:lnTo>
                  <a:pt x="46497" y="3060935"/>
                </a:lnTo>
                <a:lnTo>
                  <a:pt x="72398" y="3101488"/>
                </a:lnTo>
                <a:lnTo>
                  <a:pt x="103724" y="3137699"/>
                </a:lnTo>
                <a:lnTo>
                  <a:pt x="139935" y="3169026"/>
                </a:lnTo>
                <a:lnTo>
                  <a:pt x="180489" y="3194927"/>
                </a:lnTo>
                <a:lnTo>
                  <a:pt x="224844" y="3214861"/>
                </a:lnTo>
                <a:lnTo>
                  <a:pt x="300604" y="3233641"/>
                </a:lnTo>
                <a:lnTo>
                  <a:pt x="348694" y="3238212"/>
                </a:lnTo>
                <a:lnTo>
                  <a:pt x="404775" y="3240560"/>
                </a:lnTo>
                <a:lnTo>
                  <a:pt x="469733" y="3241424"/>
                </a:lnTo>
                <a:lnTo>
                  <a:pt x="544458" y="3241548"/>
                </a:lnTo>
                <a:lnTo>
                  <a:pt x="3124225" y="3241548"/>
                </a:lnTo>
                <a:lnTo>
                  <a:pt x="3198950" y="3241424"/>
                </a:lnTo>
                <a:lnTo>
                  <a:pt x="3263908" y="3240560"/>
                </a:lnTo>
                <a:lnTo>
                  <a:pt x="3319989" y="3238212"/>
                </a:lnTo>
                <a:lnTo>
                  <a:pt x="3368079" y="3233641"/>
                </a:lnTo>
                <a:lnTo>
                  <a:pt x="3409066" y="3226104"/>
                </a:lnTo>
                <a:lnTo>
                  <a:pt x="3488194" y="3194927"/>
                </a:lnTo>
                <a:lnTo>
                  <a:pt x="3528747" y="3169026"/>
                </a:lnTo>
                <a:lnTo>
                  <a:pt x="3564958" y="3137699"/>
                </a:lnTo>
                <a:lnTo>
                  <a:pt x="3596285" y="3101488"/>
                </a:lnTo>
                <a:lnTo>
                  <a:pt x="3622186" y="3060935"/>
                </a:lnTo>
                <a:lnTo>
                  <a:pt x="3642120" y="3016580"/>
                </a:lnTo>
                <a:lnTo>
                  <a:pt x="3660900" y="2940819"/>
                </a:lnTo>
                <a:lnTo>
                  <a:pt x="3665471" y="2892729"/>
                </a:lnTo>
                <a:lnTo>
                  <a:pt x="3667819" y="2836649"/>
                </a:lnTo>
                <a:lnTo>
                  <a:pt x="3668684" y="2771690"/>
                </a:lnTo>
                <a:lnTo>
                  <a:pt x="3668684" y="469857"/>
                </a:lnTo>
                <a:lnTo>
                  <a:pt x="3667819" y="404898"/>
                </a:lnTo>
                <a:lnTo>
                  <a:pt x="3665471" y="348818"/>
                </a:lnTo>
                <a:lnTo>
                  <a:pt x="3660900" y="300728"/>
                </a:lnTo>
                <a:lnTo>
                  <a:pt x="3653363" y="259740"/>
                </a:lnTo>
                <a:lnTo>
                  <a:pt x="3622186" y="180613"/>
                </a:lnTo>
                <a:lnTo>
                  <a:pt x="3596285" y="140059"/>
                </a:lnTo>
                <a:lnTo>
                  <a:pt x="3564958" y="103848"/>
                </a:lnTo>
                <a:lnTo>
                  <a:pt x="3528747" y="72522"/>
                </a:lnTo>
                <a:lnTo>
                  <a:pt x="3488194" y="46621"/>
                </a:lnTo>
                <a:lnTo>
                  <a:pt x="3443839" y="26687"/>
                </a:lnTo>
                <a:lnTo>
                  <a:pt x="3368079" y="7907"/>
                </a:lnTo>
                <a:lnTo>
                  <a:pt x="3319989" y="3335"/>
                </a:lnTo>
                <a:lnTo>
                  <a:pt x="3263908" y="988"/>
                </a:lnTo>
                <a:lnTo>
                  <a:pt x="3198950" y="123"/>
                </a:lnTo>
                <a:lnTo>
                  <a:pt x="3124225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808798" y="2980022"/>
            <a:ext cx="2202815" cy="17849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ctr">
              <a:lnSpc>
                <a:spcPct val="111000"/>
              </a:lnSpc>
              <a:spcBef>
                <a:spcPts val="90"/>
              </a:spcBef>
            </a:pPr>
            <a:r>
              <a:rPr sz="2600" spc="90" dirty="0">
                <a:latin typeface="Arial MT"/>
                <a:cs typeface="Arial MT"/>
              </a:rPr>
              <a:t>Requesting </a:t>
            </a:r>
            <a:r>
              <a:rPr sz="2600" spc="145" dirty="0">
                <a:latin typeface="Arial MT"/>
                <a:cs typeface="Arial MT"/>
              </a:rPr>
              <a:t>rocket</a:t>
            </a:r>
            <a:r>
              <a:rPr sz="2600" spc="-70" dirty="0">
                <a:latin typeface="Arial MT"/>
                <a:cs typeface="Arial MT"/>
              </a:rPr>
              <a:t> </a:t>
            </a:r>
            <a:r>
              <a:rPr sz="2600" spc="114" dirty="0">
                <a:latin typeface="Arial MT"/>
                <a:cs typeface="Arial MT"/>
              </a:rPr>
              <a:t>launch </a:t>
            </a:r>
            <a:r>
              <a:rPr sz="2600" spc="120" dirty="0">
                <a:latin typeface="Arial MT"/>
                <a:cs typeface="Arial MT"/>
              </a:rPr>
              <a:t>data</a:t>
            </a:r>
            <a:r>
              <a:rPr sz="2600" spc="-95" dirty="0">
                <a:latin typeface="Arial MT"/>
                <a:cs typeface="Arial MT"/>
              </a:rPr>
              <a:t> </a:t>
            </a:r>
            <a:r>
              <a:rPr sz="2600" spc="175" dirty="0">
                <a:latin typeface="Arial MT"/>
                <a:cs typeface="Arial MT"/>
              </a:rPr>
              <a:t>from </a:t>
            </a:r>
            <a:r>
              <a:rPr sz="2600" spc="90" dirty="0">
                <a:latin typeface="Arial MT"/>
                <a:cs typeface="Arial MT"/>
              </a:rPr>
              <a:t>SpaceX</a:t>
            </a:r>
            <a:r>
              <a:rPr sz="2600" spc="-90" dirty="0">
                <a:latin typeface="Arial MT"/>
                <a:cs typeface="Arial MT"/>
              </a:rPr>
              <a:t> </a:t>
            </a:r>
            <a:r>
              <a:rPr sz="2600" spc="-25" dirty="0">
                <a:latin typeface="Arial MT"/>
                <a:cs typeface="Arial MT"/>
              </a:rPr>
              <a:t>API</a:t>
            </a:r>
            <a:endParaRPr sz="2600">
              <a:latin typeface="Arial MT"/>
              <a:cs typeface="Arial MT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832023" y="2256805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29" h="3241675">
                <a:moveTo>
                  <a:pt x="3166800" y="0"/>
                </a:moveTo>
                <a:lnTo>
                  <a:pt x="501902" y="0"/>
                </a:lnTo>
                <a:lnTo>
                  <a:pt x="433018" y="113"/>
                </a:lnTo>
                <a:lnTo>
                  <a:pt x="373137" y="911"/>
                </a:lnTo>
                <a:lnTo>
                  <a:pt x="321439" y="3075"/>
                </a:lnTo>
                <a:lnTo>
                  <a:pt x="277108" y="7289"/>
                </a:lnTo>
                <a:lnTo>
                  <a:pt x="239324" y="14236"/>
                </a:lnTo>
                <a:lnTo>
                  <a:pt x="158608" y="47328"/>
                </a:lnTo>
                <a:lnTo>
                  <a:pt x="115137" y="77832"/>
                </a:lnTo>
                <a:lnTo>
                  <a:pt x="77718" y="115251"/>
                </a:lnTo>
                <a:lnTo>
                  <a:pt x="47214" y="158722"/>
                </a:lnTo>
                <a:lnTo>
                  <a:pt x="24487" y="207384"/>
                </a:lnTo>
                <a:lnTo>
                  <a:pt x="7175" y="277222"/>
                </a:lnTo>
                <a:lnTo>
                  <a:pt x="2961" y="321554"/>
                </a:lnTo>
                <a:lnTo>
                  <a:pt x="797" y="373251"/>
                </a:lnTo>
                <a:lnTo>
                  <a:pt x="0" y="433132"/>
                </a:lnTo>
                <a:lnTo>
                  <a:pt x="0" y="2808415"/>
                </a:lnTo>
                <a:lnTo>
                  <a:pt x="797" y="2868297"/>
                </a:lnTo>
                <a:lnTo>
                  <a:pt x="2961" y="2919994"/>
                </a:lnTo>
                <a:lnTo>
                  <a:pt x="7175" y="2964325"/>
                </a:lnTo>
                <a:lnTo>
                  <a:pt x="14122" y="3002109"/>
                </a:lnTo>
                <a:lnTo>
                  <a:pt x="47214" y="3082825"/>
                </a:lnTo>
                <a:lnTo>
                  <a:pt x="77718" y="3126296"/>
                </a:lnTo>
                <a:lnTo>
                  <a:pt x="115137" y="3163715"/>
                </a:lnTo>
                <a:lnTo>
                  <a:pt x="158608" y="3194220"/>
                </a:lnTo>
                <a:lnTo>
                  <a:pt x="207269" y="3216947"/>
                </a:lnTo>
                <a:lnTo>
                  <a:pt x="277108" y="3234259"/>
                </a:lnTo>
                <a:lnTo>
                  <a:pt x="321439" y="3238473"/>
                </a:lnTo>
                <a:lnTo>
                  <a:pt x="373137" y="3240637"/>
                </a:lnTo>
                <a:lnTo>
                  <a:pt x="433018" y="3241434"/>
                </a:lnTo>
                <a:lnTo>
                  <a:pt x="501902" y="3241548"/>
                </a:lnTo>
                <a:lnTo>
                  <a:pt x="3166800" y="3241548"/>
                </a:lnTo>
                <a:lnTo>
                  <a:pt x="3235684" y="3241434"/>
                </a:lnTo>
                <a:lnTo>
                  <a:pt x="3295566" y="3240637"/>
                </a:lnTo>
                <a:lnTo>
                  <a:pt x="3347263" y="3238473"/>
                </a:lnTo>
                <a:lnTo>
                  <a:pt x="3391594" y="3234259"/>
                </a:lnTo>
                <a:lnTo>
                  <a:pt x="3429378" y="3227311"/>
                </a:lnTo>
                <a:lnTo>
                  <a:pt x="3510094" y="3194220"/>
                </a:lnTo>
                <a:lnTo>
                  <a:pt x="3553565" y="3163715"/>
                </a:lnTo>
                <a:lnTo>
                  <a:pt x="3590984" y="3126296"/>
                </a:lnTo>
                <a:lnTo>
                  <a:pt x="3621488" y="3082825"/>
                </a:lnTo>
                <a:lnTo>
                  <a:pt x="3644215" y="3034164"/>
                </a:lnTo>
                <a:lnTo>
                  <a:pt x="3661528" y="2964325"/>
                </a:lnTo>
                <a:lnTo>
                  <a:pt x="3665742" y="2919994"/>
                </a:lnTo>
                <a:lnTo>
                  <a:pt x="3667906" y="2868297"/>
                </a:lnTo>
                <a:lnTo>
                  <a:pt x="3668703" y="2808415"/>
                </a:lnTo>
                <a:lnTo>
                  <a:pt x="3668703" y="433132"/>
                </a:lnTo>
                <a:lnTo>
                  <a:pt x="3667906" y="373251"/>
                </a:lnTo>
                <a:lnTo>
                  <a:pt x="3665742" y="321554"/>
                </a:lnTo>
                <a:lnTo>
                  <a:pt x="3661528" y="277222"/>
                </a:lnTo>
                <a:lnTo>
                  <a:pt x="3654580" y="239438"/>
                </a:lnTo>
                <a:lnTo>
                  <a:pt x="3621488" y="158722"/>
                </a:lnTo>
                <a:lnTo>
                  <a:pt x="3590984" y="115251"/>
                </a:lnTo>
                <a:lnTo>
                  <a:pt x="3553565" y="77832"/>
                </a:lnTo>
                <a:lnTo>
                  <a:pt x="3510094" y="47328"/>
                </a:lnTo>
                <a:lnTo>
                  <a:pt x="3461433" y="24601"/>
                </a:lnTo>
                <a:lnTo>
                  <a:pt x="3391594" y="7289"/>
                </a:lnTo>
                <a:lnTo>
                  <a:pt x="3347263" y="3075"/>
                </a:lnTo>
                <a:lnTo>
                  <a:pt x="3295566" y="911"/>
                </a:lnTo>
                <a:lnTo>
                  <a:pt x="3235684" y="113"/>
                </a:lnTo>
                <a:lnTo>
                  <a:pt x="3166800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944450" y="2553865"/>
            <a:ext cx="3444240" cy="262572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200025" marR="191770" indent="-635" algn="ctr">
              <a:lnSpc>
                <a:spcPct val="111500"/>
              </a:lnSpc>
              <a:spcBef>
                <a:spcPts val="75"/>
              </a:spcBef>
            </a:pPr>
            <a:r>
              <a:rPr sz="2600" spc="135" dirty="0">
                <a:latin typeface="Arial MT"/>
                <a:cs typeface="Arial MT"/>
              </a:rPr>
              <a:t>Decoding</a:t>
            </a:r>
            <a:r>
              <a:rPr sz="2600" spc="-75" dirty="0">
                <a:latin typeface="Arial MT"/>
                <a:cs typeface="Arial MT"/>
              </a:rPr>
              <a:t> </a:t>
            </a:r>
            <a:r>
              <a:rPr sz="2600" spc="130" dirty="0">
                <a:latin typeface="Arial MT"/>
                <a:cs typeface="Arial MT"/>
              </a:rPr>
              <a:t>the </a:t>
            </a:r>
            <a:r>
              <a:rPr sz="2600" spc="95" dirty="0">
                <a:latin typeface="Arial MT"/>
                <a:cs typeface="Arial MT"/>
              </a:rPr>
              <a:t>response</a:t>
            </a:r>
            <a:r>
              <a:rPr sz="2600" spc="-65" dirty="0">
                <a:latin typeface="Arial MT"/>
                <a:cs typeface="Arial MT"/>
              </a:rPr>
              <a:t> </a:t>
            </a:r>
            <a:r>
              <a:rPr sz="2600" spc="160" dirty="0">
                <a:latin typeface="Arial MT"/>
                <a:cs typeface="Arial MT"/>
              </a:rPr>
              <a:t>content </a:t>
            </a:r>
            <a:r>
              <a:rPr sz="2600" spc="120" dirty="0">
                <a:latin typeface="Arial MT"/>
                <a:cs typeface="Arial MT"/>
              </a:rPr>
              <a:t>using</a:t>
            </a:r>
            <a:r>
              <a:rPr sz="2600" spc="-30" dirty="0">
                <a:latin typeface="Arial MT"/>
                <a:cs typeface="Arial MT"/>
              </a:rPr>
              <a:t> </a:t>
            </a:r>
            <a:r>
              <a:rPr sz="2600" dirty="0">
                <a:latin typeface="Courier New"/>
                <a:cs typeface="Courier New"/>
              </a:rPr>
              <a:t>.json()</a:t>
            </a:r>
            <a:r>
              <a:rPr sz="2600" spc="-869" dirty="0">
                <a:latin typeface="Courier New"/>
                <a:cs typeface="Courier New"/>
              </a:rPr>
              <a:t> </a:t>
            </a:r>
            <a:r>
              <a:rPr sz="2600" spc="90" dirty="0">
                <a:latin typeface="Arial MT"/>
                <a:cs typeface="Arial MT"/>
              </a:rPr>
              <a:t>and </a:t>
            </a:r>
            <a:r>
              <a:rPr sz="2600" spc="170" dirty="0">
                <a:latin typeface="Arial MT"/>
                <a:cs typeface="Arial MT"/>
              </a:rPr>
              <a:t>turning</a:t>
            </a:r>
            <a:r>
              <a:rPr sz="2600" spc="-90" dirty="0">
                <a:latin typeface="Arial MT"/>
                <a:cs typeface="Arial MT"/>
              </a:rPr>
              <a:t> </a:t>
            </a:r>
            <a:r>
              <a:rPr sz="2600" spc="185" dirty="0">
                <a:latin typeface="Arial MT"/>
                <a:cs typeface="Arial MT"/>
              </a:rPr>
              <a:t>it</a:t>
            </a:r>
            <a:r>
              <a:rPr sz="2600" spc="-85" dirty="0">
                <a:latin typeface="Arial MT"/>
                <a:cs typeface="Arial MT"/>
              </a:rPr>
              <a:t> </a:t>
            </a:r>
            <a:r>
              <a:rPr sz="2600" spc="165" dirty="0">
                <a:latin typeface="Arial MT"/>
                <a:cs typeface="Arial MT"/>
              </a:rPr>
              <a:t>into</a:t>
            </a:r>
            <a:r>
              <a:rPr sz="2600" spc="-90" dirty="0">
                <a:latin typeface="Arial MT"/>
                <a:cs typeface="Arial MT"/>
              </a:rPr>
              <a:t> </a:t>
            </a:r>
            <a:r>
              <a:rPr sz="2600" spc="-50" dirty="0">
                <a:latin typeface="Arial MT"/>
                <a:cs typeface="Arial MT"/>
              </a:rPr>
              <a:t>a </a:t>
            </a:r>
            <a:r>
              <a:rPr sz="2600" spc="130" dirty="0">
                <a:latin typeface="Arial MT"/>
                <a:cs typeface="Arial MT"/>
              </a:rPr>
              <a:t>dataframe</a:t>
            </a:r>
            <a:r>
              <a:rPr sz="2600" spc="-80" dirty="0">
                <a:latin typeface="Arial MT"/>
                <a:cs typeface="Arial MT"/>
              </a:rPr>
              <a:t> </a:t>
            </a:r>
            <a:r>
              <a:rPr sz="2600" spc="110" dirty="0">
                <a:latin typeface="Arial MT"/>
                <a:cs typeface="Arial MT"/>
              </a:rPr>
              <a:t>using</a:t>
            </a:r>
            <a:endParaRPr sz="2600">
              <a:latin typeface="Arial MT"/>
              <a:cs typeface="Arial MT"/>
            </a:endParaRPr>
          </a:p>
          <a:p>
            <a:pPr algn="ctr">
              <a:lnSpc>
                <a:spcPts val="3090"/>
              </a:lnSpc>
            </a:pPr>
            <a:r>
              <a:rPr sz="2600" spc="-10" dirty="0">
                <a:latin typeface="Courier New"/>
                <a:cs typeface="Courier New"/>
              </a:rPr>
              <a:t>.json_normalize()</a:t>
            </a:r>
            <a:endParaRPr sz="2600">
              <a:latin typeface="Courier New"/>
              <a:cs typeface="Courier New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588263" y="2256805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30" h="3241675">
                <a:moveTo>
                  <a:pt x="3166805" y="0"/>
                </a:moveTo>
                <a:lnTo>
                  <a:pt x="501902" y="0"/>
                </a:lnTo>
                <a:lnTo>
                  <a:pt x="433018" y="113"/>
                </a:lnTo>
                <a:lnTo>
                  <a:pt x="373136" y="911"/>
                </a:lnTo>
                <a:lnTo>
                  <a:pt x="321439" y="3075"/>
                </a:lnTo>
                <a:lnTo>
                  <a:pt x="277107" y="7289"/>
                </a:lnTo>
                <a:lnTo>
                  <a:pt x="239324" y="14236"/>
                </a:lnTo>
                <a:lnTo>
                  <a:pt x="158609" y="47328"/>
                </a:lnTo>
                <a:lnTo>
                  <a:pt x="115136" y="77832"/>
                </a:lnTo>
                <a:lnTo>
                  <a:pt x="77716" y="115251"/>
                </a:lnTo>
                <a:lnTo>
                  <a:pt x="47210" y="158722"/>
                </a:lnTo>
                <a:lnTo>
                  <a:pt x="24482" y="207384"/>
                </a:lnTo>
                <a:lnTo>
                  <a:pt x="7173" y="277222"/>
                </a:lnTo>
                <a:lnTo>
                  <a:pt x="2960" y="321554"/>
                </a:lnTo>
                <a:lnTo>
                  <a:pt x="797" y="373251"/>
                </a:lnTo>
                <a:lnTo>
                  <a:pt x="0" y="433132"/>
                </a:lnTo>
                <a:lnTo>
                  <a:pt x="0" y="2808415"/>
                </a:lnTo>
                <a:lnTo>
                  <a:pt x="797" y="2868297"/>
                </a:lnTo>
                <a:lnTo>
                  <a:pt x="2960" y="2919994"/>
                </a:lnTo>
                <a:lnTo>
                  <a:pt x="7173" y="2964325"/>
                </a:lnTo>
                <a:lnTo>
                  <a:pt x="14119" y="3002109"/>
                </a:lnTo>
                <a:lnTo>
                  <a:pt x="47210" y="3082825"/>
                </a:lnTo>
                <a:lnTo>
                  <a:pt x="77716" y="3126296"/>
                </a:lnTo>
                <a:lnTo>
                  <a:pt x="115136" y="3163715"/>
                </a:lnTo>
                <a:lnTo>
                  <a:pt x="158609" y="3194220"/>
                </a:lnTo>
                <a:lnTo>
                  <a:pt x="207272" y="3216947"/>
                </a:lnTo>
                <a:lnTo>
                  <a:pt x="277107" y="3234259"/>
                </a:lnTo>
                <a:lnTo>
                  <a:pt x="321439" y="3238473"/>
                </a:lnTo>
                <a:lnTo>
                  <a:pt x="373136" y="3240637"/>
                </a:lnTo>
                <a:lnTo>
                  <a:pt x="433018" y="3241434"/>
                </a:lnTo>
                <a:lnTo>
                  <a:pt x="501902" y="3241548"/>
                </a:lnTo>
                <a:lnTo>
                  <a:pt x="3166805" y="3241548"/>
                </a:lnTo>
                <a:lnTo>
                  <a:pt x="3235688" y="3241434"/>
                </a:lnTo>
                <a:lnTo>
                  <a:pt x="3295568" y="3240637"/>
                </a:lnTo>
                <a:lnTo>
                  <a:pt x="3347264" y="3238473"/>
                </a:lnTo>
                <a:lnTo>
                  <a:pt x="3391595" y="3234259"/>
                </a:lnTo>
                <a:lnTo>
                  <a:pt x="3429379" y="3227311"/>
                </a:lnTo>
                <a:lnTo>
                  <a:pt x="3510096" y="3194220"/>
                </a:lnTo>
                <a:lnTo>
                  <a:pt x="3553567" y="3163715"/>
                </a:lnTo>
                <a:lnTo>
                  <a:pt x="3590984" y="3126296"/>
                </a:lnTo>
                <a:lnTo>
                  <a:pt x="3621487" y="3082825"/>
                </a:lnTo>
                <a:lnTo>
                  <a:pt x="3644214" y="3034164"/>
                </a:lnTo>
                <a:lnTo>
                  <a:pt x="3661530" y="2964325"/>
                </a:lnTo>
                <a:lnTo>
                  <a:pt x="3665745" y="2919994"/>
                </a:lnTo>
                <a:lnTo>
                  <a:pt x="3667910" y="2868297"/>
                </a:lnTo>
                <a:lnTo>
                  <a:pt x="3668707" y="2808415"/>
                </a:lnTo>
                <a:lnTo>
                  <a:pt x="3668707" y="433132"/>
                </a:lnTo>
                <a:lnTo>
                  <a:pt x="3667910" y="373251"/>
                </a:lnTo>
                <a:lnTo>
                  <a:pt x="3665745" y="321554"/>
                </a:lnTo>
                <a:lnTo>
                  <a:pt x="3661530" y="277222"/>
                </a:lnTo>
                <a:lnTo>
                  <a:pt x="3654581" y="239438"/>
                </a:lnTo>
                <a:lnTo>
                  <a:pt x="3621487" y="158722"/>
                </a:lnTo>
                <a:lnTo>
                  <a:pt x="3590984" y="115251"/>
                </a:lnTo>
                <a:lnTo>
                  <a:pt x="3553567" y="77832"/>
                </a:lnTo>
                <a:lnTo>
                  <a:pt x="3510096" y="47328"/>
                </a:lnTo>
                <a:lnTo>
                  <a:pt x="3461435" y="24601"/>
                </a:lnTo>
                <a:lnTo>
                  <a:pt x="3391595" y="7289"/>
                </a:lnTo>
                <a:lnTo>
                  <a:pt x="3347264" y="3075"/>
                </a:lnTo>
                <a:lnTo>
                  <a:pt x="3295568" y="911"/>
                </a:lnTo>
                <a:lnTo>
                  <a:pt x="3235688" y="113"/>
                </a:lnTo>
                <a:lnTo>
                  <a:pt x="3166805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0857440" y="2535336"/>
            <a:ext cx="3130550" cy="266446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ctr">
              <a:lnSpc>
                <a:spcPct val="111000"/>
              </a:lnSpc>
              <a:spcBef>
                <a:spcPts val="90"/>
              </a:spcBef>
            </a:pPr>
            <a:r>
              <a:rPr sz="2600" spc="100" dirty="0">
                <a:latin typeface="Arial MT"/>
                <a:cs typeface="Arial MT"/>
              </a:rPr>
              <a:t>Requesting</a:t>
            </a:r>
            <a:r>
              <a:rPr sz="2600" spc="-55" dirty="0">
                <a:latin typeface="Arial MT"/>
                <a:cs typeface="Arial MT"/>
              </a:rPr>
              <a:t> </a:t>
            </a:r>
            <a:r>
              <a:rPr sz="2600" spc="120" dirty="0">
                <a:latin typeface="Arial MT"/>
                <a:cs typeface="Arial MT"/>
              </a:rPr>
              <a:t>needed </a:t>
            </a:r>
            <a:r>
              <a:rPr sz="2600" spc="155" dirty="0">
                <a:latin typeface="Arial MT"/>
                <a:cs typeface="Arial MT"/>
              </a:rPr>
              <a:t>information</a:t>
            </a:r>
            <a:r>
              <a:rPr sz="2600" spc="-80" dirty="0">
                <a:latin typeface="Arial MT"/>
                <a:cs typeface="Arial MT"/>
              </a:rPr>
              <a:t> </a:t>
            </a:r>
            <a:r>
              <a:rPr sz="2600" spc="145" dirty="0">
                <a:latin typeface="Arial MT"/>
                <a:cs typeface="Arial MT"/>
              </a:rPr>
              <a:t>about </a:t>
            </a:r>
            <a:r>
              <a:rPr sz="2600" spc="155" dirty="0">
                <a:latin typeface="Arial MT"/>
                <a:cs typeface="Arial MT"/>
              </a:rPr>
              <a:t>the</a:t>
            </a:r>
            <a:r>
              <a:rPr sz="2600" spc="-80" dirty="0">
                <a:latin typeface="Arial MT"/>
                <a:cs typeface="Arial MT"/>
              </a:rPr>
              <a:t> </a:t>
            </a:r>
            <a:r>
              <a:rPr sz="2600" spc="100" dirty="0">
                <a:latin typeface="Arial MT"/>
                <a:cs typeface="Arial MT"/>
              </a:rPr>
              <a:t>launches</a:t>
            </a:r>
            <a:r>
              <a:rPr sz="2600" spc="-75" dirty="0">
                <a:latin typeface="Arial MT"/>
                <a:cs typeface="Arial MT"/>
              </a:rPr>
              <a:t> </a:t>
            </a:r>
            <a:r>
              <a:rPr sz="2600" spc="175" dirty="0">
                <a:latin typeface="Arial MT"/>
                <a:cs typeface="Arial MT"/>
              </a:rPr>
              <a:t>from </a:t>
            </a:r>
            <a:r>
              <a:rPr sz="2600" spc="90" dirty="0">
                <a:latin typeface="Arial MT"/>
                <a:cs typeface="Arial MT"/>
              </a:rPr>
              <a:t>SpaceX</a:t>
            </a:r>
            <a:r>
              <a:rPr sz="2600" spc="-90" dirty="0">
                <a:latin typeface="Arial MT"/>
                <a:cs typeface="Arial MT"/>
              </a:rPr>
              <a:t> </a:t>
            </a:r>
            <a:r>
              <a:rPr sz="2600" spc="-25" dirty="0">
                <a:latin typeface="Arial MT"/>
                <a:cs typeface="Arial MT"/>
              </a:rPr>
              <a:t>API</a:t>
            </a:r>
            <a:endParaRPr sz="2600">
              <a:latin typeface="Arial MT"/>
              <a:cs typeface="Arial MT"/>
            </a:endParaRPr>
          </a:p>
          <a:p>
            <a:pPr marL="172085" marR="164465" algn="ctr">
              <a:lnSpc>
                <a:spcPct val="111000"/>
              </a:lnSpc>
            </a:pPr>
            <a:r>
              <a:rPr sz="2600" spc="165" dirty="0">
                <a:latin typeface="Arial MT"/>
                <a:cs typeface="Arial MT"/>
              </a:rPr>
              <a:t>by</a:t>
            </a:r>
            <a:r>
              <a:rPr sz="2600" spc="-95" dirty="0">
                <a:latin typeface="Arial MT"/>
                <a:cs typeface="Arial MT"/>
              </a:rPr>
              <a:t> </a:t>
            </a:r>
            <a:r>
              <a:rPr sz="2600" spc="145" dirty="0">
                <a:latin typeface="Arial MT"/>
                <a:cs typeface="Arial MT"/>
              </a:rPr>
              <a:t>applying </a:t>
            </a:r>
            <a:r>
              <a:rPr sz="2600" spc="165" dirty="0">
                <a:latin typeface="Arial MT"/>
                <a:cs typeface="Arial MT"/>
              </a:rPr>
              <a:t>custom</a:t>
            </a:r>
            <a:r>
              <a:rPr sz="2600" spc="-80" dirty="0">
                <a:latin typeface="Arial MT"/>
                <a:cs typeface="Arial MT"/>
              </a:rPr>
              <a:t> </a:t>
            </a:r>
            <a:r>
              <a:rPr sz="2600" spc="140" dirty="0">
                <a:latin typeface="Arial MT"/>
                <a:cs typeface="Arial MT"/>
              </a:rPr>
              <a:t>functions</a:t>
            </a:r>
            <a:endParaRPr sz="2600">
              <a:latin typeface="Arial MT"/>
              <a:cs typeface="Arial MT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5344505" y="2256805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30" h="3241675">
                <a:moveTo>
                  <a:pt x="3166794" y="0"/>
                </a:moveTo>
                <a:lnTo>
                  <a:pt x="501902" y="0"/>
                </a:lnTo>
                <a:lnTo>
                  <a:pt x="433018" y="113"/>
                </a:lnTo>
                <a:lnTo>
                  <a:pt x="373136" y="911"/>
                </a:lnTo>
                <a:lnTo>
                  <a:pt x="321437" y="3075"/>
                </a:lnTo>
                <a:lnTo>
                  <a:pt x="277104" y="7289"/>
                </a:lnTo>
                <a:lnTo>
                  <a:pt x="239318" y="14236"/>
                </a:lnTo>
                <a:lnTo>
                  <a:pt x="158604" y="47328"/>
                </a:lnTo>
                <a:lnTo>
                  <a:pt x="115134" y="77832"/>
                </a:lnTo>
                <a:lnTo>
                  <a:pt x="77715" y="115251"/>
                </a:lnTo>
                <a:lnTo>
                  <a:pt x="47210" y="158722"/>
                </a:lnTo>
                <a:lnTo>
                  <a:pt x="24482" y="207384"/>
                </a:lnTo>
                <a:lnTo>
                  <a:pt x="7173" y="277222"/>
                </a:lnTo>
                <a:lnTo>
                  <a:pt x="2960" y="321554"/>
                </a:lnTo>
                <a:lnTo>
                  <a:pt x="797" y="373251"/>
                </a:lnTo>
                <a:lnTo>
                  <a:pt x="0" y="433132"/>
                </a:lnTo>
                <a:lnTo>
                  <a:pt x="0" y="2808415"/>
                </a:lnTo>
                <a:lnTo>
                  <a:pt x="797" y="2868297"/>
                </a:lnTo>
                <a:lnTo>
                  <a:pt x="2960" y="2919994"/>
                </a:lnTo>
                <a:lnTo>
                  <a:pt x="7173" y="2964325"/>
                </a:lnTo>
                <a:lnTo>
                  <a:pt x="14119" y="3002109"/>
                </a:lnTo>
                <a:lnTo>
                  <a:pt x="47210" y="3082825"/>
                </a:lnTo>
                <a:lnTo>
                  <a:pt x="77715" y="3126296"/>
                </a:lnTo>
                <a:lnTo>
                  <a:pt x="115134" y="3163715"/>
                </a:lnTo>
                <a:lnTo>
                  <a:pt x="158604" y="3194220"/>
                </a:lnTo>
                <a:lnTo>
                  <a:pt x="207262" y="3216947"/>
                </a:lnTo>
                <a:lnTo>
                  <a:pt x="277104" y="3234259"/>
                </a:lnTo>
                <a:lnTo>
                  <a:pt x="321437" y="3238473"/>
                </a:lnTo>
                <a:lnTo>
                  <a:pt x="373136" y="3240637"/>
                </a:lnTo>
                <a:lnTo>
                  <a:pt x="433018" y="3241434"/>
                </a:lnTo>
                <a:lnTo>
                  <a:pt x="501902" y="3241548"/>
                </a:lnTo>
                <a:lnTo>
                  <a:pt x="3166794" y="3241548"/>
                </a:lnTo>
                <a:lnTo>
                  <a:pt x="3235678" y="3241434"/>
                </a:lnTo>
                <a:lnTo>
                  <a:pt x="3295560" y="3240637"/>
                </a:lnTo>
                <a:lnTo>
                  <a:pt x="3347259" y="3238473"/>
                </a:lnTo>
                <a:lnTo>
                  <a:pt x="3391592" y="3234259"/>
                </a:lnTo>
                <a:lnTo>
                  <a:pt x="3429378" y="3227311"/>
                </a:lnTo>
                <a:lnTo>
                  <a:pt x="3510092" y="3194220"/>
                </a:lnTo>
                <a:lnTo>
                  <a:pt x="3553562" y="3163715"/>
                </a:lnTo>
                <a:lnTo>
                  <a:pt x="3590981" y="3126296"/>
                </a:lnTo>
                <a:lnTo>
                  <a:pt x="3621486" y="3082825"/>
                </a:lnTo>
                <a:lnTo>
                  <a:pt x="3644214" y="3034164"/>
                </a:lnTo>
                <a:lnTo>
                  <a:pt x="3661523" y="2964325"/>
                </a:lnTo>
                <a:lnTo>
                  <a:pt x="3665736" y="2919994"/>
                </a:lnTo>
                <a:lnTo>
                  <a:pt x="3667900" y="2868297"/>
                </a:lnTo>
                <a:lnTo>
                  <a:pt x="3668697" y="2808415"/>
                </a:lnTo>
                <a:lnTo>
                  <a:pt x="3668697" y="433132"/>
                </a:lnTo>
                <a:lnTo>
                  <a:pt x="3667900" y="373251"/>
                </a:lnTo>
                <a:lnTo>
                  <a:pt x="3665736" y="321554"/>
                </a:lnTo>
                <a:lnTo>
                  <a:pt x="3661523" y="277222"/>
                </a:lnTo>
                <a:lnTo>
                  <a:pt x="3654577" y="239438"/>
                </a:lnTo>
                <a:lnTo>
                  <a:pt x="3621486" y="158722"/>
                </a:lnTo>
                <a:lnTo>
                  <a:pt x="3590981" y="115251"/>
                </a:lnTo>
                <a:lnTo>
                  <a:pt x="3553562" y="77832"/>
                </a:lnTo>
                <a:lnTo>
                  <a:pt x="3510092" y="47328"/>
                </a:lnTo>
                <a:lnTo>
                  <a:pt x="3461435" y="24601"/>
                </a:lnTo>
                <a:lnTo>
                  <a:pt x="3391592" y="7289"/>
                </a:lnTo>
                <a:lnTo>
                  <a:pt x="3347259" y="3075"/>
                </a:lnTo>
                <a:lnTo>
                  <a:pt x="3295560" y="911"/>
                </a:lnTo>
                <a:lnTo>
                  <a:pt x="3235678" y="113"/>
                </a:lnTo>
                <a:lnTo>
                  <a:pt x="3166794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5719491" y="3202365"/>
            <a:ext cx="2919095" cy="13449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54610" marR="5080" indent="-42545" algn="just">
              <a:lnSpc>
                <a:spcPct val="111000"/>
              </a:lnSpc>
              <a:spcBef>
                <a:spcPts val="90"/>
              </a:spcBef>
            </a:pPr>
            <a:r>
              <a:rPr sz="2600" spc="150" dirty="0">
                <a:latin typeface="Arial MT"/>
                <a:cs typeface="Arial MT"/>
              </a:rPr>
              <a:t>Constructing</a:t>
            </a:r>
            <a:r>
              <a:rPr sz="2600" spc="-40" dirty="0">
                <a:latin typeface="Arial MT"/>
                <a:cs typeface="Arial MT"/>
              </a:rPr>
              <a:t> </a:t>
            </a:r>
            <a:r>
              <a:rPr sz="2600" spc="100" dirty="0">
                <a:latin typeface="Arial MT"/>
                <a:cs typeface="Arial MT"/>
              </a:rPr>
              <a:t>data </a:t>
            </a:r>
            <a:r>
              <a:rPr sz="2600" spc="145" dirty="0">
                <a:latin typeface="Arial MT"/>
                <a:cs typeface="Arial MT"/>
              </a:rPr>
              <a:t>we</a:t>
            </a:r>
            <a:r>
              <a:rPr sz="2600" spc="-90" dirty="0">
                <a:latin typeface="Arial MT"/>
                <a:cs typeface="Arial MT"/>
              </a:rPr>
              <a:t> </a:t>
            </a:r>
            <a:r>
              <a:rPr sz="2600" spc="70" dirty="0">
                <a:latin typeface="Arial MT"/>
                <a:cs typeface="Arial MT"/>
              </a:rPr>
              <a:t>have</a:t>
            </a:r>
            <a:r>
              <a:rPr sz="2600" spc="-85" dirty="0">
                <a:latin typeface="Arial MT"/>
                <a:cs typeface="Arial MT"/>
              </a:rPr>
              <a:t> </a:t>
            </a:r>
            <a:r>
              <a:rPr sz="2600" spc="140" dirty="0">
                <a:latin typeface="Arial MT"/>
                <a:cs typeface="Arial MT"/>
              </a:rPr>
              <a:t>obtained </a:t>
            </a:r>
            <a:r>
              <a:rPr sz="2600" spc="165" dirty="0">
                <a:latin typeface="Arial MT"/>
                <a:cs typeface="Arial MT"/>
              </a:rPr>
              <a:t>into</a:t>
            </a:r>
            <a:r>
              <a:rPr sz="2600" spc="-90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a</a:t>
            </a:r>
            <a:r>
              <a:rPr sz="2600" spc="-90" dirty="0">
                <a:latin typeface="Arial MT"/>
                <a:cs typeface="Arial MT"/>
              </a:rPr>
              <a:t> </a:t>
            </a:r>
            <a:r>
              <a:rPr sz="2600" spc="150" dirty="0">
                <a:latin typeface="Arial MT"/>
                <a:cs typeface="Arial MT"/>
              </a:rPr>
              <a:t>dictionary</a:t>
            </a:r>
            <a:endParaRPr sz="2600">
              <a:latin typeface="Arial MT"/>
              <a:cs typeface="Arial MT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5344514" y="6600182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30" h="3241675">
                <a:moveTo>
                  <a:pt x="3124221" y="0"/>
                </a:moveTo>
                <a:lnTo>
                  <a:pt x="544456" y="0"/>
                </a:lnTo>
                <a:lnTo>
                  <a:pt x="469732" y="123"/>
                </a:lnTo>
                <a:lnTo>
                  <a:pt x="404774" y="988"/>
                </a:lnTo>
                <a:lnTo>
                  <a:pt x="348694" y="3335"/>
                </a:lnTo>
                <a:lnTo>
                  <a:pt x="300604" y="7907"/>
                </a:lnTo>
                <a:lnTo>
                  <a:pt x="259616" y="15443"/>
                </a:lnTo>
                <a:lnTo>
                  <a:pt x="180487" y="46620"/>
                </a:lnTo>
                <a:lnTo>
                  <a:pt x="139933" y="72521"/>
                </a:lnTo>
                <a:lnTo>
                  <a:pt x="103722" y="103848"/>
                </a:lnTo>
                <a:lnTo>
                  <a:pt x="72395" y="140058"/>
                </a:lnTo>
                <a:lnTo>
                  <a:pt x="46493" y="180612"/>
                </a:lnTo>
                <a:lnTo>
                  <a:pt x="26556" y="224966"/>
                </a:lnTo>
                <a:lnTo>
                  <a:pt x="7781" y="300727"/>
                </a:lnTo>
                <a:lnTo>
                  <a:pt x="3211" y="348818"/>
                </a:lnTo>
                <a:lnTo>
                  <a:pt x="864" y="404898"/>
                </a:lnTo>
                <a:lnTo>
                  <a:pt x="0" y="469856"/>
                </a:lnTo>
                <a:lnTo>
                  <a:pt x="0" y="2771690"/>
                </a:lnTo>
                <a:lnTo>
                  <a:pt x="864" y="2836648"/>
                </a:lnTo>
                <a:lnTo>
                  <a:pt x="3211" y="2892729"/>
                </a:lnTo>
                <a:lnTo>
                  <a:pt x="7781" y="2940819"/>
                </a:lnTo>
                <a:lnTo>
                  <a:pt x="15316" y="2981807"/>
                </a:lnTo>
                <a:lnTo>
                  <a:pt x="46493" y="3060935"/>
                </a:lnTo>
                <a:lnTo>
                  <a:pt x="72395" y="3101488"/>
                </a:lnTo>
                <a:lnTo>
                  <a:pt x="103722" y="3137699"/>
                </a:lnTo>
                <a:lnTo>
                  <a:pt x="139933" y="3169025"/>
                </a:lnTo>
                <a:lnTo>
                  <a:pt x="180487" y="3194926"/>
                </a:lnTo>
                <a:lnTo>
                  <a:pt x="224843" y="3214860"/>
                </a:lnTo>
                <a:lnTo>
                  <a:pt x="300604" y="3233640"/>
                </a:lnTo>
                <a:lnTo>
                  <a:pt x="348694" y="3238211"/>
                </a:lnTo>
                <a:lnTo>
                  <a:pt x="404774" y="3240558"/>
                </a:lnTo>
                <a:lnTo>
                  <a:pt x="469732" y="3241423"/>
                </a:lnTo>
                <a:lnTo>
                  <a:pt x="544456" y="3241547"/>
                </a:lnTo>
                <a:lnTo>
                  <a:pt x="3124221" y="3241547"/>
                </a:lnTo>
                <a:lnTo>
                  <a:pt x="3198945" y="3241423"/>
                </a:lnTo>
                <a:lnTo>
                  <a:pt x="3263903" y="3240558"/>
                </a:lnTo>
                <a:lnTo>
                  <a:pt x="3319983" y="3238211"/>
                </a:lnTo>
                <a:lnTo>
                  <a:pt x="3368073" y="3233640"/>
                </a:lnTo>
                <a:lnTo>
                  <a:pt x="3409060" y="3226103"/>
                </a:lnTo>
                <a:lnTo>
                  <a:pt x="3488190" y="3194926"/>
                </a:lnTo>
                <a:lnTo>
                  <a:pt x="3528744" y="3169025"/>
                </a:lnTo>
                <a:lnTo>
                  <a:pt x="3564955" y="3137699"/>
                </a:lnTo>
                <a:lnTo>
                  <a:pt x="3596282" y="3101488"/>
                </a:lnTo>
                <a:lnTo>
                  <a:pt x="3622184" y="3060935"/>
                </a:lnTo>
                <a:lnTo>
                  <a:pt x="3642121" y="3016580"/>
                </a:lnTo>
                <a:lnTo>
                  <a:pt x="3660896" y="2940819"/>
                </a:lnTo>
                <a:lnTo>
                  <a:pt x="3665466" y="2892729"/>
                </a:lnTo>
                <a:lnTo>
                  <a:pt x="3667813" y="2836648"/>
                </a:lnTo>
                <a:lnTo>
                  <a:pt x="3668677" y="2771690"/>
                </a:lnTo>
                <a:lnTo>
                  <a:pt x="3668677" y="469856"/>
                </a:lnTo>
                <a:lnTo>
                  <a:pt x="3667813" y="404898"/>
                </a:lnTo>
                <a:lnTo>
                  <a:pt x="3665466" y="348818"/>
                </a:lnTo>
                <a:lnTo>
                  <a:pt x="3660896" y="300727"/>
                </a:lnTo>
                <a:lnTo>
                  <a:pt x="3653361" y="259740"/>
                </a:lnTo>
                <a:lnTo>
                  <a:pt x="3622184" y="180612"/>
                </a:lnTo>
                <a:lnTo>
                  <a:pt x="3596282" y="140058"/>
                </a:lnTo>
                <a:lnTo>
                  <a:pt x="3564955" y="103848"/>
                </a:lnTo>
                <a:lnTo>
                  <a:pt x="3528744" y="72521"/>
                </a:lnTo>
                <a:lnTo>
                  <a:pt x="3488190" y="46620"/>
                </a:lnTo>
                <a:lnTo>
                  <a:pt x="3443834" y="26687"/>
                </a:lnTo>
                <a:lnTo>
                  <a:pt x="3368073" y="7907"/>
                </a:lnTo>
                <a:lnTo>
                  <a:pt x="3319983" y="3335"/>
                </a:lnTo>
                <a:lnTo>
                  <a:pt x="3263903" y="988"/>
                </a:lnTo>
                <a:lnTo>
                  <a:pt x="3198945" y="123"/>
                </a:lnTo>
                <a:lnTo>
                  <a:pt x="3124221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5474556" y="7755731"/>
            <a:ext cx="3408679" cy="9055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69545" marR="5080" indent="-157480">
              <a:lnSpc>
                <a:spcPct val="111000"/>
              </a:lnSpc>
              <a:spcBef>
                <a:spcPts val="90"/>
              </a:spcBef>
            </a:pPr>
            <a:r>
              <a:rPr sz="2600" spc="130" dirty="0">
                <a:latin typeface="Arial MT"/>
                <a:cs typeface="Arial MT"/>
              </a:rPr>
              <a:t>Creating</a:t>
            </a:r>
            <a:r>
              <a:rPr sz="2600" spc="-95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a</a:t>
            </a:r>
            <a:r>
              <a:rPr sz="2600" spc="-90" dirty="0">
                <a:latin typeface="Arial MT"/>
                <a:cs typeface="Arial MT"/>
              </a:rPr>
              <a:t> </a:t>
            </a:r>
            <a:r>
              <a:rPr sz="2600" spc="120" dirty="0">
                <a:latin typeface="Arial MT"/>
                <a:cs typeface="Arial MT"/>
              </a:rPr>
              <a:t>dataframe </a:t>
            </a:r>
            <a:r>
              <a:rPr sz="2600" spc="195" dirty="0">
                <a:latin typeface="Arial MT"/>
                <a:cs typeface="Arial MT"/>
              </a:rPr>
              <a:t>from</a:t>
            </a:r>
            <a:r>
              <a:rPr sz="2600" spc="-95" dirty="0">
                <a:latin typeface="Arial MT"/>
                <a:cs typeface="Arial MT"/>
              </a:rPr>
              <a:t> </a:t>
            </a:r>
            <a:r>
              <a:rPr sz="2600" spc="155" dirty="0">
                <a:latin typeface="Arial MT"/>
                <a:cs typeface="Arial MT"/>
              </a:rPr>
              <a:t>the</a:t>
            </a:r>
            <a:r>
              <a:rPr sz="2600" spc="-90" dirty="0">
                <a:latin typeface="Arial MT"/>
                <a:cs typeface="Arial MT"/>
              </a:rPr>
              <a:t> </a:t>
            </a:r>
            <a:r>
              <a:rPr sz="2600" spc="150" dirty="0">
                <a:latin typeface="Arial MT"/>
                <a:cs typeface="Arial MT"/>
              </a:rPr>
              <a:t>dictionary</a:t>
            </a:r>
            <a:endParaRPr sz="2600">
              <a:latin typeface="Arial MT"/>
              <a:cs typeface="Arial MT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0588272" y="6600182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30" h="3241675">
                <a:moveTo>
                  <a:pt x="3124221" y="0"/>
                </a:moveTo>
                <a:lnTo>
                  <a:pt x="544456" y="0"/>
                </a:lnTo>
                <a:lnTo>
                  <a:pt x="469732" y="123"/>
                </a:lnTo>
                <a:lnTo>
                  <a:pt x="404774" y="988"/>
                </a:lnTo>
                <a:lnTo>
                  <a:pt x="348694" y="3335"/>
                </a:lnTo>
                <a:lnTo>
                  <a:pt x="300604" y="7907"/>
                </a:lnTo>
                <a:lnTo>
                  <a:pt x="259616" y="15443"/>
                </a:lnTo>
                <a:lnTo>
                  <a:pt x="180487" y="46620"/>
                </a:lnTo>
                <a:lnTo>
                  <a:pt x="139933" y="72521"/>
                </a:lnTo>
                <a:lnTo>
                  <a:pt x="103724" y="103848"/>
                </a:lnTo>
                <a:lnTo>
                  <a:pt x="72398" y="140058"/>
                </a:lnTo>
                <a:lnTo>
                  <a:pt x="46499" y="180612"/>
                </a:lnTo>
                <a:lnTo>
                  <a:pt x="26566" y="224966"/>
                </a:lnTo>
                <a:lnTo>
                  <a:pt x="7784" y="300727"/>
                </a:lnTo>
                <a:lnTo>
                  <a:pt x="3212" y="348818"/>
                </a:lnTo>
                <a:lnTo>
                  <a:pt x="864" y="404898"/>
                </a:lnTo>
                <a:lnTo>
                  <a:pt x="0" y="469856"/>
                </a:lnTo>
                <a:lnTo>
                  <a:pt x="0" y="2771690"/>
                </a:lnTo>
                <a:lnTo>
                  <a:pt x="864" y="2836648"/>
                </a:lnTo>
                <a:lnTo>
                  <a:pt x="3212" y="2892729"/>
                </a:lnTo>
                <a:lnTo>
                  <a:pt x="7784" y="2940819"/>
                </a:lnTo>
                <a:lnTo>
                  <a:pt x="15322" y="2981807"/>
                </a:lnTo>
                <a:lnTo>
                  <a:pt x="46499" y="3060935"/>
                </a:lnTo>
                <a:lnTo>
                  <a:pt x="72398" y="3101488"/>
                </a:lnTo>
                <a:lnTo>
                  <a:pt x="103724" y="3137699"/>
                </a:lnTo>
                <a:lnTo>
                  <a:pt x="139933" y="3169025"/>
                </a:lnTo>
                <a:lnTo>
                  <a:pt x="180487" y="3194926"/>
                </a:lnTo>
                <a:lnTo>
                  <a:pt x="224843" y="3214860"/>
                </a:lnTo>
                <a:lnTo>
                  <a:pt x="300604" y="3233640"/>
                </a:lnTo>
                <a:lnTo>
                  <a:pt x="348694" y="3238211"/>
                </a:lnTo>
                <a:lnTo>
                  <a:pt x="404774" y="3240558"/>
                </a:lnTo>
                <a:lnTo>
                  <a:pt x="469732" y="3241423"/>
                </a:lnTo>
                <a:lnTo>
                  <a:pt x="544456" y="3241547"/>
                </a:lnTo>
                <a:lnTo>
                  <a:pt x="3124221" y="3241547"/>
                </a:lnTo>
                <a:lnTo>
                  <a:pt x="3198946" y="3241423"/>
                </a:lnTo>
                <a:lnTo>
                  <a:pt x="3263906" y="3240558"/>
                </a:lnTo>
                <a:lnTo>
                  <a:pt x="3319988" y="3238211"/>
                </a:lnTo>
                <a:lnTo>
                  <a:pt x="3368081" y="3233640"/>
                </a:lnTo>
                <a:lnTo>
                  <a:pt x="3409070" y="3226103"/>
                </a:lnTo>
                <a:lnTo>
                  <a:pt x="3488197" y="3194926"/>
                </a:lnTo>
                <a:lnTo>
                  <a:pt x="3528749" y="3169025"/>
                </a:lnTo>
                <a:lnTo>
                  <a:pt x="3564960" y="3137699"/>
                </a:lnTo>
                <a:lnTo>
                  <a:pt x="3596286" y="3101488"/>
                </a:lnTo>
                <a:lnTo>
                  <a:pt x="3622188" y="3060935"/>
                </a:lnTo>
                <a:lnTo>
                  <a:pt x="3642121" y="3016580"/>
                </a:lnTo>
                <a:lnTo>
                  <a:pt x="3660903" y="2940819"/>
                </a:lnTo>
                <a:lnTo>
                  <a:pt x="3665475" y="2892729"/>
                </a:lnTo>
                <a:lnTo>
                  <a:pt x="3667823" y="2836648"/>
                </a:lnTo>
                <a:lnTo>
                  <a:pt x="3668688" y="2771690"/>
                </a:lnTo>
                <a:lnTo>
                  <a:pt x="3668688" y="469856"/>
                </a:lnTo>
                <a:lnTo>
                  <a:pt x="3667823" y="404898"/>
                </a:lnTo>
                <a:lnTo>
                  <a:pt x="3665475" y="348818"/>
                </a:lnTo>
                <a:lnTo>
                  <a:pt x="3660903" y="300727"/>
                </a:lnTo>
                <a:lnTo>
                  <a:pt x="3653366" y="259740"/>
                </a:lnTo>
                <a:lnTo>
                  <a:pt x="3622188" y="180612"/>
                </a:lnTo>
                <a:lnTo>
                  <a:pt x="3596286" y="140058"/>
                </a:lnTo>
                <a:lnTo>
                  <a:pt x="3564960" y="103848"/>
                </a:lnTo>
                <a:lnTo>
                  <a:pt x="3528749" y="72521"/>
                </a:lnTo>
                <a:lnTo>
                  <a:pt x="3488197" y="46620"/>
                </a:lnTo>
                <a:lnTo>
                  <a:pt x="3443844" y="26687"/>
                </a:lnTo>
                <a:lnTo>
                  <a:pt x="3368081" y="7907"/>
                </a:lnTo>
                <a:lnTo>
                  <a:pt x="3319988" y="3335"/>
                </a:lnTo>
                <a:lnTo>
                  <a:pt x="3263906" y="988"/>
                </a:lnTo>
                <a:lnTo>
                  <a:pt x="3198946" y="123"/>
                </a:lnTo>
                <a:lnTo>
                  <a:pt x="3124221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0999613" y="7323397"/>
            <a:ext cx="2846070" cy="17849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ctr">
              <a:lnSpc>
                <a:spcPct val="111000"/>
              </a:lnSpc>
              <a:spcBef>
                <a:spcPts val="90"/>
              </a:spcBef>
            </a:pPr>
            <a:r>
              <a:rPr sz="2600" spc="125" dirty="0">
                <a:latin typeface="Arial MT"/>
                <a:cs typeface="Arial MT"/>
              </a:rPr>
              <a:t>Filtering</a:t>
            </a:r>
            <a:r>
              <a:rPr sz="2600" spc="-75" dirty="0">
                <a:latin typeface="Arial MT"/>
                <a:cs typeface="Arial MT"/>
              </a:rPr>
              <a:t> </a:t>
            </a:r>
            <a:r>
              <a:rPr sz="2600" spc="130" dirty="0">
                <a:latin typeface="Arial MT"/>
                <a:cs typeface="Arial MT"/>
              </a:rPr>
              <a:t>the dataframe</a:t>
            </a:r>
            <a:r>
              <a:rPr sz="2600" spc="-90" dirty="0">
                <a:latin typeface="Arial MT"/>
                <a:cs typeface="Arial MT"/>
              </a:rPr>
              <a:t> </a:t>
            </a:r>
            <a:r>
              <a:rPr sz="2600" spc="195" dirty="0">
                <a:latin typeface="Arial MT"/>
                <a:cs typeface="Arial MT"/>
              </a:rPr>
              <a:t>to</a:t>
            </a:r>
            <a:r>
              <a:rPr sz="2600" spc="-85" dirty="0">
                <a:latin typeface="Arial MT"/>
                <a:cs typeface="Arial MT"/>
              </a:rPr>
              <a:t> </a:t>
            </a:r>
            <a:r>
              <a:rPr sz="2600" spc="120" dirty="0">
                <a:latin typeface="Arial MT"/>
                <a:cs typeface="Arial MT"/>
              </a:rPr>
              <a:t>only </a:t>
            </a:r>
            <a:r>
              <a:rPr sz="2600" spc="150" dirty="0">
                <a:latin typeface="Arial MT"/>
                <a:cs typeface="Arial MT"/>
              </a:rPr>
              <a:t>include</a:t>
            </a:r>
            <a:r>
              <a:rPr sz="2600" spc="-75" dirty="0">
                <a:latin typeface="Arial MT"/>
                <a:cs typeface="Arial MT"/>
              </a:rPr>
              <a:t> </a:t>
            </a:r>
            <a:r>
              <a:rPr sz="2600" spc="80" dirty="0">
                <a:latin typeface="Arial MT"/>
                <a:cs typeface="Arial MT"/>
              </a:rPr>
              <a:t>Falcon</a:t>
            </a:r>
            <a:r>
              <a:rPr sz="2600" spc="-75" dirty="0">
                <a:latin typeface="Arial MT"/>
                <a:cs typeface="Arial MT"/>
              </a:rPr>
              <a:t> </a:t>
            </a:r>
            <a:r>
              <a:rPr sz="2600" spc="180" dirty="0">
                <a:latin typeface="Arial MT"/>
                <a:cs typeface="Arial MT"/>
              </a:rPr>
              <a:t>9 </a:t>
            </a:r>
            <a:r>
              <a:rPr sz="2600" spc="90" dirty="0">
                <a:latin typeface="Arial MT"/>
                <a:cs typeface="Arial MT"/>
              </a:rPr>
              <a:t>launches</a:t>
            </a:r>
            <a:endParaRPr sz="2600">
              <a:latin typeface="Arial MT"/>
              <a:cs typeface="Arial MT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832032" y="6600182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29" h="3241675">
                <a:moveTo>
                  <a:pt x="3124225" y="0"/>
                </a:moveTo>
                <a:lnTo>
                  <a:pt x="544458" y="0"/>
                </a:lnTo>
                <a:lnTo>
                  <a:pt x="469733" y="123"/>
                </a:lnTo>
                <a:lnTo>
                  <a:pt x="404775" y="988"/>
                </a:lnTo>
                <a:lnTo>
                  <a:pt x="348694" y="3335"/>
                </a:lnTo>
                <a:lnTo>
                  <a:pt x="300604" y="7907"/>
                </a:lnTo>
                <a:lnTo>
                  <a:pt x="259617" y="15443"/>
                </a:lnTo>
                <a:lnTo>
                  <a:pt x="180489" y="46620"/>
                </a:lnTo>
                <a:lnTo>
                  <a:pt x="139935" y="72521"/>
                </a:lnTo>
                <a:lnTo>
                  <a:pt x="103724" y="103848"/>
                </a:lnTo>
                <a:lnTo>
                  <a:pt x="72398" y="140058"/>
                </a:lnTo>
                <a:lnTo>
                  <a:pt x="46497" y="180612"/>
                </a:lnTo>
                <a:lnTo>
                  <a:pt x="26563" y="224966"/>
                </a:lnTo>
                <a:lnTo>
                  <a:pt x="7783" y="300727"/>
                </a:lnTo>
                <a:lnTo>
                  <a:pt x="3212" y="348818"/>
                </a:lnTo>
                <a:lnTo>
                  <a:pt x="864" y="404898"/>
                </a:lnTo>
                <a:lnTo>
                  <a:pt x="0" y="469856"/>
                </a:lnTo>
                <a:lnTo>
                  <a:pt x="0" y="2771690"/>
                </a:lnTo>
                <a:lnTo>
                  <a:pt x="864" y="2836648"/>
                </a:lnTo>
                <a:lnTo>
                  <a:pt x="3212" y="2892729"/>
                </a:lnTo>
                <a:lnTo>
                  <a:pt x="7783" y="2940819"/>
                </a:lnTo>
                <a:lnTo>
                  <a:pt x="15320" y="2981807"/>
                </a:lnTo>
                <a:lnTo>
                  <a:pt x="46497" y="3060935"/>
                </a:lnTo>
                <a:lnTo>
                  <a:pt x="72398" y="3101488"/>
                </a:lnTo>
                <a:lnTo>
                  <a:pt x="103724" y="3137699"/>
                </a:lnTo>
                <a:lnTo>
                  <a:pt x="139935" y="3169025"/>
                </a:lnTo>
                <a:lnTo>
                  <a:pt x="180489" y="3194926"/>
                </a:lnTo>
                <a:lnTo>
                  <a:pt x="224844" y="3214860"/>
                </a:lnTo>
                <a:lnTo>
                  <a:pt x="300604" y="3233640"/>
                </a:lnTo>
                <a:lnTo>
                  <a:pt x="348694" y="3238211"/>
                </a:lnTo>
                <a:lnTo>
                  <a:pt x="404775" y="3240558"/>
                </a:lnTo>
                <a:lnTo>
                  <a:pt x="469733" y="3241423"/>
                </a:lnTo>
                <a:lnTo>
                  <a:pt x="544458" y="3241547"/>
                </a:lnTo>
                <a:lnTo>
                  <a:pt x="3124225" y="3241547"/>
                </a:lnTo>
                <a:lnTo>
                  <a:pt x="3198950" y="3241423"/>
                </a:lnTo>
                <a:lnTo>
                  <a:pt x="3263908" y="3240558"/>
                </a:lnTo>
                <a:lnTo>
                  <a:pt x="3319989" y="3238211"/>
                </a:lnTo>
                <a:lnTo>
                  <a:pt x="3368079" y="3233640"/>
                </a:lnTo>
                <a:lnTo>
                  <a:pt x="3409066" y="3226103"/>
                </a:lnTo>
                <a:lnTo>
                  <a:pt x="3488194" y="3194926"/>
                </a:lnTo>
                <a:lnTo>
                  <a:pt x="3528747" y="3169025"/>
                </a:lnTo>
                <a:lnTo>
                  <a:pt x="3564958" y="3137699"/>
                </a:lnTo>
                <a:lnTo>
                  <a:pt x="3596285" y="3101488"/>
                </a:lnTo>
                <a:lnTo>
                  <a:pt x="3622186" y="3060935"/>
                </a:lnTo>
                <a:lnTo>
                  <a:pt x="3642120" y="3016580"/>
                </a:lnTo>
                <a:lnTo>
                  <a:pt x="3660900" y="2940819"/>
                </a:lnTo>
                <a:lnTo>
                  <a:pt x="3665471" y="2892729"/>
                </a:lnTo>
                <a:lnTo>
                  <a:pt x="3667819" y="2836648"/>
                </a:lnTo>
                <a:lnTo>
                  <a:pt x="3668684" y="2771690"/>
                </a:lnTo>
                <a:lnTo>
                  <a:pt x="3668684" y="469856"/>
                </a:lnTo>
                <a:lnTo>
                  <a:pt x="3667819" y="404898"/>
                </a:lnTo>
                <a:lnTo>
                  <a:pt x="3665471" y="348818"/>
                </a:lnTo>
                <a:lnTo>
                  <a:pt x="3660900" y="300727"/>
                </a:lnTo>
                <a:lnTo>
                  <a:pt x="3653363" y="259740"/>
                </a:lnTo>
                <a:lnTo>
                  <a:pt x="3622186" y="180612"/>
                </a:lnTo>
                <a:lnTo>
                  <a:pt x="3596285" y="140058"/>
                </a:lnTo>
                <a:lnTo>
                  <a:pt x="3564958" y="103848"/>
                </a:lnTo>
                <a:lnTo>
                  <a:pt x="3528747" y="72521"/>
                </a:lnTo>
                <a:lnTo>
                  <a:pt x="3488194" y="46620"/>
                </a:lnTo>
                <a:lnTo>
                  <a:pt x="3443839" y="26687"/>
                </a:lnTo>
                <a:lnTo>
                  <a:pt x="3368079" y="7907"/>
                </a:lnTo>
                <a:lnTo>
                  <a:pt x="3319989" y="3335"/>
                </a:lnTo>
                <a:lnTo>
                  <a:pt x="3263908" y="988"/>
                </a:lnTo>
                <a:lnTo>
                  <a:pt x="3198950" y="123"/>
                </a:lnTo>
                <a:lnTo>
                  <a:pt x="3124225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6170662" y="7101056"/>
            <a:ext cx="2991485" cy="22244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065" marR="5080" algn="ctr">
              <a:lnSpc>
                <a:spcPct val="111000"/>
              </a:lnSpc>
              <a:spcBef>
                <a:spcPts val="90"/>
              </a:spcBef>
            </a:pPr>
            <a:r>
              <a:rPr sz="2600" spc="105" dirty="0">
                <a:latin typeface="Arial MT"/>
                <a:cs typeface="Arial MT"/>
              </a:rPr>
              <a:t>Replacing</a:t>
            </a:r>
            <a:r>
              <a:rPr sz="2600" spc="-85" dirty="0">
                <a:latin typeface="Arial MT"/>
                <a:cs typeface="Arial MT"/>
              </a:rPr>
              <a:t> </a:t>
            </a:r>
            <a:r>
              <a:rPr sz="2600" spc="110" dirty="0">
                <a:latin typeface="Arial MT"/>
                <a:cs typeface="Arial MT"/>
              </a:rPr>
              <a:t>missing </a:t>
            </a:r>
            <a:r>
              <a:rPr sz="2600" spc="80" dirty="0">
                <a:latin typeface="Arial MT"/>
                <a:cs typeface="Arial MT"/>
              </a:rPr>
              <a:t>values</a:t>
            </a:r>
            <a:r>
              <a:rPr sz="2600" spc="-90" dirty="0">
                <a:latin typeface="Arial MT"/>
                <a:cs typeface="Arial MT"/>
              </a:rPr>
              <a:t> </a:t>
            </a:r>
            <a:r>
              <a:rPr sz="2600" spc="195" dirty="0">
                <a:latin typeface="Arial MT"/>
                <a:cs typeface="Arial MT"/>
              </a:rPr>
              <a:t>of</a:t>
            </a:r>
            <a:r>
              <a:rPr sz="2600" spc="-90" dirty="0">
                <a:latin typeface="Arial MT"/>
                <a:cs typeface="Arial MT"/>
              </a:rPr>
              <a:t> </a:t>
            </a:r>
            <a:r>
              <a:rPr sz="2600" spc="55" dirty="0">
                <a:latin typeface="Arial MT"/>
                <a:cs typeface="Arial MT"/>
              </a:rPr>
              <a:t>Payload </a:t>
            </a:r>
            <a:r>
              <a:rPr sz="2600" dirty="0">
                <a:latin typeface="Arial MT"/>
                <a:cs typeface="Arial MT"/>
              </a:rPr>
              <a:t>Mass</a:t>
            </a:r>
            <a:r>
              <a:rPr sz="2600" spc="-10" dirty="0">
                <a:latin typeface="Arial MT"/>
                <a:cs typeface="Arial MT"/>
              </a:rPr>
              <a:t> </a:t>
            </a:r>
            <a:r>
              <a:rPr sz="2600" spc="165" dirty="0">
                <a:latin typeface="Arial MT"/>
                <a:cs typeface="Arial MT"/>
              </a:rPr>
              <a:t>column</a:t>
            </a:r>
            <a:r>
              <a:rPr sz="2600" spc="-5" dirty="0">
                <a:latin typeface="Arial MT"/>
                <a:cs typeface="Arial MT"/>
              </a:rPr>
              <a:t> </a:t>
            </a:r>
            <a:r>
              <a:rPr sz="2600" spc="175" dirty="0">
                <a:latin typeface="Arial MT"/>
                <a:cs typeface="Arial MT"/>
              </a:rPr>
              <a:t>with </a:t>
            </a:r>
            <a:r>
              <a:rPr sz="2600" spc="135" dirty="0">
                <a:latin typeface="Arial MT"/>
                <a:cs typeface="Arial MT"/>
              </a:rPr>
              <a:t>calculated</a:t>
            </a:r>
            <a:r>
              <a:rPr sz="2600" spc="-90" dirty="0">
                <a:latin typeface="Arial MT"/>
                <a:cs typeface="Arial MT"/>
              </a:rPr>
              <a:t> </a:t>
            </a:r>
            <a:r>
              <a:rPr sz="2600" spc="65" dirty="0">
                <a:latin typeface="Arial MT"/>
                <a:cs typeface="Arial MT"/>
              </a:rPr>
              <a:t>.mean() </a:t>
            </a:r>
            <a:r>
              <a:rPr sz="2600" spc="170" dirty="0">
                <a:latin typeface="Arial MT"/>
                <a:cs typeface="Arial MT"/>
              </a:rPr>
              <a:t>for</a:t>
            </a:r>
            <a:r>
              <a:rPr sz="2600" spc="-95" dirty="0">
                <a:latin typeface="Arial MT"/>
                <a:cs typeface="Arial MT"/>
              </a:rPr>
              <a:t> </a:t>
            </a:r>
            <a:r>
              <a:rPr sz="2600" spc="130" dirty="0">
                <a:latin typeface="Arial MT"/>
                <a:cs typeface="Arial MT"/>
              </a:rPr>
              <a:t>this</a:t>
            </a:r>
            <a:r>
              <a:rPr sz="2600" spc="-90" dirty="0">
                <a:latin typeface="Arial MT"/>
                <a:cs typeface="Arial MT"/>
              </a:rPr>
              <a:t> </a:t>
            </a:r>
            <a:r>
              <a:rPr sz="2600" spc="155" dirty="0">
                <a:latin typeface="Arial MT"/>
                <a:cs typeface="Arial MT"/>
              </a:rPr>
              <a:t>column</a:t>
            </a:r>
            <a:endParaRPr sz="2600">
              <a:latin typeface="Arial MT"/>
              <a:cs typeface="Arial MT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075793" y="6600182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29" h="3241675">
                <a:moveTo>
                  <a:pt x="3124225" y="0"/>
                </a:moveTo>
                <a:lnTo>
                  <a:pt x="544458" y="0"/>
                </a:lnTo>
                <a:lnTo>
                  <a:pt x="469733" y="123"/>
                </a:lnTo>
                <a:lnTo>
                  <a:pt x="404775" y="988"/>
                </a:lnTo>
                <a:lnTo>
                  <a:pt x="348694" y="3335"/>
                </a:lnTo>
                <a:lnTo>
                  <a:pt x="300604" y="7907"/>
                </a:lnTo>
                <a:lnTo>
                  <a:pt x="259617" y="15443"/>
                </a:lnTo>
                <a:lnTo>
                  <a:pt x="180489" y="46620"/>
                </a:lnTo>
                <a:lnTo>
                  <a:pt x="139935" y="72521"/>
                </a:lnTo>
                <a:lnTo>
                  <a:pt x="103724" y="103848"/>
                </a:lnTo>
                <a:lnTo>
                  <a:pt x="72398" y="140058"/>
                </a:lnTo>
                <a:lnTo>
                  <a:pt x="46497" y="180612"/>
                </a:lnTo>
                <a:lnTo>
                  <a:pt x="26563" y="224966"/>
                </a:lnTo>
                <a:lnTo>
                  <a:pt x="7783" y="300727"/>
                </a:lnTo>
                <a:lnTo>
                  <a:pt x="3212" y="348818"/>
                </a:lnTo>
                <a:lnTo>
                  <a:pt x="864" y="404898"/>
                </a:lnTo>
                <a:lnTo>
                  <a:pt x="0" y="469856"/>
                </a:lnTo>
                <a:lnTo>
                  <a:pt x="0" y="2771690"/>
                </a:lnTo>
                <a:lnTo>
                  <a:pt x="864" y="2836648"/>
                </a:lnTo>
                <a:lnTo>
                  <a:pt x="3212" y="2892729"/>
                </a:lnTo>
                <a:lnTo>
                  <a:pt x="7783" y="2940819"/>
                </a:lnTo>
                <a:lnTo>
                  <a:pt x="15320" y="2981807"/>
                </a:lnTo>
                <a:lnTo>
                  <a:pt x="46497" y="3060935"/>
                </a:lnTo>
                <a:lnTo>
                  <a:pt x="72398" y="3101488"/>
                </a:lnTo>
                <a:lnTo>
                  <a:pt x="103724" y="3137699"/>
                </a:lnTo>
                <a:lnTo>
                  <a:pt x="139935" y="3169025"/>
                </a:lnTo>
                <a:lnTo>
                  <a:pt x="180489" y="3194926"/>
                </a:lnTo>
                <a:lnTo>
                  <a:pt x="224844" y="3214860"/>
                </a:lnTo>
                <a:lnTo>
                  <a:pt x="300604" y="3233640"/>
                </a:lnTo>
                <a:lnTo>
                  <a:pt x="348694" y="3238211"/>
                </a:lnTo>
                <a:lnTo>
                  <a:pt x="404775" y="3240558"/>
                </a:lnTo>
                <a:lnTo>
                  <a:pt x="469733" y="3241423"/>
                </a:lnTo>
                <a:lnTo>
                  <a:pt x="544458" y="3241547"/>
                </a:lnTo>
                <a:lnTo>
                  <a:pt x="3124225" y="3241547"/>
                </a:lnTo>
                <a:lnTo>
                  <a:pt x="3198950" y="3241423"/>
                </a:lnTo>
                <a:lnTo>
                  <a:pt x="3263908" y="3240558"/>
                </a:lnTo>
                <a:lnTo>
                  <a:pt x="3319989" y="3238211"/>
                </a:lnTo>
                <a:lnTo>
                  <a:pt x="3368079" y="3233640"/>
                </a:lnTo>
                <a:lnTo>
                  <a:pt x="3409066" y="3226103"/>
                </a:lnTo>
                <a:lnTo>
                  <a:pt x="3488194" y="3194926"/>
                </a:lnTo>
                <a:lnTo>
                  <a:pt x="3528747" y="3169025"/>
                </a:lnTo>
                <a:lnTo>
                  <a:pt x="3564958" y="3137699"/>
                </a:lnTo>
                <a:lnTo>
                  <a:pt x="3596285" y="3101488"/>
                </a:lnTo>
                <a:lnTo>
                  <a:pt x="3622186" y="3060935"/>
                </a:lnTo>
                <a:lnTo>
                  <a:pt x="3642120" y="3016580"/>
                </a:lnTo>
                <a:lnTo>
                  <a:pt x="3660900" y="2940819"/>
                </a:lnTo>
                <a:lnTo>
                  <a:pt x="3665471" y="2892729"/>
                </a:lnTo>
                <a:lnTo>
                  <a:pt x="3667819" y="2836648"/>
                </a:lnTo>
                <a:lnTo>
                  <a:pt x="3668684" y="2771690"/>
                </a:lnTo>
                <a:lnTo>
                  <a:pt x="3668684" y="469856"/>
                </a:lnTo>
                <a:lnTo>
                  <a:pt x="3667819" y="404898"/>
                </a:lnTo>
                <a:lnTo>
                  <a:pt x="3665471" y="348818"/>
                </a:lnTo>
                <a:lnTo>
                  <a:pt x="3660900" y="300727"/>
                </a:lnTo>
                <a:lnTo>
                  <a:pt x="3653363" y="259740"/>
                </a:lnTo>
                <a:lnTo>
                  <a:pt x="3622186" y="180612"/>
                </a:lnTo>
                <a:lnTo>
                  <a:pt x="3596285" y="140058"/>
                </a:lnTo>
                <a:lnTo>
                  <a:pt x="3564958" y="103848"/>
                </a:lnTo>
                <a:lnTo>
                  <a:pt x="3528747" y="72521"/>
                </a:lnTo>
                <a:lnTo>
                  <a:pt x="3488194" y="46620"/>
                </a:lnTo>
                <a:lnTo>
                  <a:pt x="3443839" y="26687"/>
                </a:lnTo>
                <a:lnTo>
                  <a:pt x="3368079" y="7907"/>
                </a:lnTo>
                <a:lnTo>
                  <a:pt x="3319989" y="3335"/>
                </a:lnTo>
                <a:lnTo>
                  <a:pt x="3263908" y="988"/>
                </a:lnTo>
                <a:lnTo>
                  <a:pt x="3198950" y="123"/>
                </a:lnTo>
                <a:lnTo>
                  <a:pt x="3124225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1419784" y="7755731"/>
            <a:ext cx="2981325" cy="9055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944880" marR="5080" indent="-932815">
              <a:lnSpc>
                <a:spcPct val="111000"/>
              </a:lnSpc>
              <a:spcBef>
                <a:spcPts val="90"/>
              </a:spcBef>
            </a:pPr>
            <a:r>
              <a:rPr sz="2600" spc="140" dirty="0">
                <a:latin typeface="Arial MT"/>
                <a:cs typeface="Arial MT"/>
              </a:rPr>
              <a:t>Exporting</a:t>
            </a:r>
            <a:r>
              <a:rPr sz="2600" spc="-85" dirty="0">
                <a:latin typeface="Arial MT"/>
                <a:cs typeface="Arial MT"/>
              </a:rPr>
              <a:t> </a:t>
            </a:r>
            <a:r>
              <a:rPr sz="2600" spc="155" dirty="0">
                <a:latin typeface="Arial MT"/>
                <a:cs typeface="Arial MT"/>
              </a:rPr>
              <a:t>the</a:t>
            </a:r>
            <a:r>
              <a:rPr sz="2600" spc="-80" dirty="0">
                <a:latin typeface="Arial MT"/>
                <a:cs typeface="Arial MT"/>
              </a:rPr>
              <a:t> </a:t>
            </a:r>
            <a:r>
              <a:rPr sz="2600" spc="100" dirty="0">
                <a:latin typeface="Arial MT"/>
                <a:cs typeface="Arial MT"/>
              </a:rPr>
              <a:t>data </a:t>
            </a:r>
            <a:r>
              <a:rPr sz="2600" spc="195" dirty="0">
                <a:latin typeface="Arial MT"/>
                <a:cs typeface="Arial MT"/>
              </a:rPr>
              <a:t>to</a:t>
            </a:r>
            <a:r>
              <a:rPr sz="2600" spc="-95" dirty="0">
                <a:latin typeface="Arial MT"/>
                <a:cs typeface="Arial MT"/>
              </a:rPr>
              <a:t> </a:t>
            </a:r>
            <a:r>
              <a:rPr sz="2600" spc="-25" dirty="0">
                <a:latin typeface="Arial MT"/>
                <a:cs typeface="Arial MT"/>
              </a:rPr>
              <a:t>CSV</a:t>
            </a:r>
            <a:endParaRPr sz="2600">
              <a:latin typeface="Arial MT"/>
              <a:cs typeface="Arial MT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211645" y="10310983"/>
            <a:ext cx="5681345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u="sng" spc="11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</a:rPr>
              <a:t>GitHub</a:t>
            </a:r>
            <a:r>
              <a:rPr sz="2950" u="sng" spc="-4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</a:rPr>
              <a:t> </a:t>
            </a:r>
            <a:r>
              <a:rPr sz="2950" u="sng" spc="-7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</a:rPr>
              <a:t>URL:</a:t>
            </a:r>
            <a:r>
              <a:rPr sz="2950" u="sng" spc="-4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</a:rPr>
              <a:t> </a:t>
            </a:r>
            <a:r>
              <a:rPr sz="2950" u="sng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</a:rPr>
              <a:t>Data</a:t>
            </a:r>
            <a:r>
              <a:rPr sz="2950" u="sng" spc="-4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</a:rPr>
              <a:t> </a:t>
            </a:r>
            <a:r>
              <a:rPr sz="2950" u="sng" spc="12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</a:rPr>
              <a:t>Collection</a:t>
            </a:r>
            <a:r>
              <a:rPr sz="2950" u="sng" spc="-4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</a:rPr>
              <a:t> </a:t>
            </a:r>
            <a:r>
              <a:rPr sz="2950" u="sng" spc="-2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</a:rPr>
              <a:t>API</a:t>
            </a:r>
            <a:endParaRPr sz="2950">
              <a:latin typeface="Arial MT"/>
              <a:cs typeface="Arial MT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9596149" y="3454547"/>
            <a:ext cx="887730" cy="846455"/>
            <a:chOff x="9596149" y="3454547"/>
            <a:chExt cx="887730" cy="846455"/>
          </a:xfrm>
        </p:grpSpPr>
        <p:sp>
          <p:nvSpPr>
            <p:cNvPr id="21" name="object 21"/>
            <p:cNvSpPr/>
            <p:nvPr/>
          </p:nvSpPr>
          <p:spPr>
            <a:xfrm>
              <a:off x="9622327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3" y="0"/>
                  </a:moveTo>
                  <a:lnTo>
                    <a:pt x="469133" y="269861"/>
                  </a:lnTo>
                  <a:lnTo>
                    <a:pt x="0" y="269861"/>
                  </a:lnTo>
                  <a:lnTo>
                    <a:pt x="0" y="523848"/>
                  </a:lnTo>
                  <a:lnTo>
                    <a:pt x="469133" y="523848"/>
                  </a:lnTo>
                  <a:lnTo>
                    <a:pt x="469133" y="793710"/>
                  </a:lnTo>
                  <a:lnTo>
                    <a:pt x="834912" y="396854"/>
                  </a:lnTo>
                  <a:lnTo>
                    <a:pt x="469133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9622327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3" y="523849"/>
                  </a:moveTo>
                  <a:lnTo>
                    <a:pt x="469133" y="793711"/>
                  </a:lnTo>
                  <a:lnTo>
                    <a:pt x="834912" y="396855"/>
                  </a:lnTo>
                  <a:lnTo>
                    <a:pt x="469133" y="0"/>
                  </a:lnTo>
                  <a:lnTo>
                    <a:pt x="469133" y="269861"/>
                  </a:lnTo>
                  <a:lnTo>
                    <a:pt x="0" y="269861"/>
                  </a:lnTo>
                  <a:lnTo>
                    <a:pt x="0" y="523849"/>
                  </a:lnTo>
                  <a:lnTo>
                    <a:pt x="469133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3" name="object 23"/>
          <p:cNvGrpSpPr/>
          <p:nvPr/>
        </p:nvGrpSpPr>
        <p:grpSpPr>
          <a:xfrm>
            <a:off x="4839910" y="3454547"/>
            <a:ext cx="887730" cy="846455"/>
            <a:chOff x="4839910" y="3454547"/>
            <a:chExt cx="887730" cy="846455"/>
          </a:xfrm>
        </p:grpSpPr>
        <p:sp>
          <p:nvSpPr>
            <p:cNvPr id="24" name="object 24"/>
            <p:cNvSpPr/>
            <p:nvPr/>
          </p:nvSpPr>
          <p:spPr>
            <a:xfrm>
              <a:off x="4866087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3" y="0"/>
                  </a:moveTo>
                  <a:lnTo>
                    <a:pt x="469133" y="269861"/>
                  </a:lnTo>
                  <a:lnTo>
                    <a:pt x="0" y="269861"/>
                  </a:lnTo>
                  <a:lnTo>
                    <a:pt x="0" y="523848"/>
                  </a:lnTo>
                  <a:lnTo>
                    <a:pt x="469133" y="523848"/>
                  </a:lnTo>
                  <a:lnTo>
                    <a:pt x="469133" y="793710"/>
                  </a:lnTo>
                  <a:lnTo>
                    <a:pt x="834912" y="396854"/>
                  </a:lnTo>
                  <a:lnTo>
                    <a:pt x="469133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4866087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3" y="523849"/>
                  </a:moveTo>
                  <a:lnTo>
                    <a:pt x="469133" y="793711"/>
                  </a:lnTo>
                  <a:lnTo>
                    <a:pt x="834912" y="396855"/>
                  </a:lnTo>
                  <a:lnTo>
                    <a:pt x="469133" y="0"/>
                  </a:lnTo>
                  <a:lnTo>
                    <a:pt x="469133" y="269861"/>
                  </a:lnTo>
                  <a:lnTo>
                    <a:pt x="0" y="269861"/>
                  </a:lnTo>
                  <a:lnTo>
                    <a:pt x="0" y="523849"/>
                  </a:lnTo>
                  <a:lnTo>
                    <a:pt x="469133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6" name="object 26"/>
          <p:cNvGrpSpPr/>
          <p:nvPr/>
        </p:nvGrpSpPr>
        <p:grpSpPr>
          <a:xfrm>
            <a:off x="14352390" y="3454547"/>
            <a:ext cx="887730" cy="846455"/>
            <a:chOff x="14352390" y="3454547"/>
            <a:chExt cx="887730" cy="846455"/>
          </a:xfrm>
        </p:grpSpPr>
        <p:sp>
          <p:nvSpPr>
            <p:cNvPr id="27" name="object 27"/>
            <p:cNvSpPr/>
            <p:nvPr/>
          </p:nvSpPr>
          <p:spPr>
            <a:xfrm>
              <a:off x="14378567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7" y="0"/>
                  </a:moveTo>
                  <a:lnTo>
                    <a:pt x="469137" y="269861"/>
                  </a:lnTo>
                  <a:lnTo>
                    <a:pt x="0" y="269861"/>
                  </a:lnTo>
                  <a:lnTo>
                    <a:pt x="0" y="523848"/>
                  </a:lnTo>
                  <a:lnTo>
                    <a:pt x="469137" y="523848"/>
                  </a:lnTo>
                  <a:lnTo>
                    <a:pt x="469137" y="793710"/>
                  </a:lnTo>
                  <a:lnTo>
                    <a:pt x="834906" y="396854"/>
                  </a:lnTo>
                  <a:lnTo>
                    <a:pt x="469137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4378567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3" y="523849"/>
                  </a:moveTo>
                  <a:lnTo>
                    <a:pt x="469133" y="793711"/>
                  </a:lnTo>
                  <a:lnTo>
                    <a:pt x="834912" y="396855"/>
                  </a:lnTo>
                  <a:lnTo>
                    <a:pt x="469133" y="0"/>
                  </a:lnTo>
                  <a:lnTo>
                    <a:pt x="469133" y="269861"/>
                  </a:lnTo>
                  <a:lnTo>
                    <a:pt x="0" y="269861"/>
                  </a:lnTo>
                  <a:lnTo>
                    <a:pt x="0" y="523849"/>
                  </a:lnTo>
                  <a:lnTo>
                    <a:pt x="469133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9" name="object 29"/>
          <p:cNvGrpSpPr/>
          <p:nvPr/>
        </p:nvGrpSpPr>
        <p:grpSpPr>
          <a:xfrm>
            <a:off x="4839910" y="7797922"/>
            <a:ext cx="887730" cy="846455"/>
            <a:chOff x="4839910" y="7797922"/>
            <a:chExt cx="887730" cy="846455"/>
          </a:xfrm>
        </p:grpSpPr>
        <p:sp>
          <p:nvSpPr>
            <p:cNvPr id="30" name="object 30"/>
            <p:cNvSpPr/>
            <p:nvPr/>
          </p:nvSpPr>
          <p:spPr>
            <a:xfrm>
              <a:off x="4866087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8" y="0"/>
                  </a:moveTo>
                  <a:lnTo>
                    <a:pt x="0" y="396855"/>
                  </a:lnTo>
                  <a:lnTo>
                    <a:pt x="365778" y="793711"/>
                  </a:lnTo>
                  <a:lnTo>
                    <a:pt x="365778" y="523850"/>
                  </a:lnTo>
                  <a:lnTo>
                    <a:pt x="834912" y="523850"/>
                  </a:lnTo>
                  <a:lnTo>
                    <a:pt x="834912" y="269861"/>
                  </a:lnTo>
                  <a:lnTo>
                    <a:pt x="365778" y="269861"/>
                  </a:lnTo>
                  <a:lnTo>
                    <a:pt x="365778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4866087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8" y="523849"/>
                  </a:moveTo>
                  <a:lnTo>
                    <a:pt x="365778" y="793711"/>
                  </a:lnTo>
                  <a:lnTo>
                    <a:pt x="0" y="396855"/>
                  </a:lnTo>
                  <a:lnTo>
                    <a:pt x="365778" y="0"/>
                  </a:lnTo>
                  <a:lnTo>
                    <a:pt x="365778" y="269861"/>
                  </a:lnTo>
                  <a:lnTo>
                    <a:pt x="834912" y="269861"/>
                  </a:lnTo>
                  <a:lnTo>
                    <a:pt x="834912" y="523849"/>
                  </a:lnTo>
                  <a:lnTo>
                    <a:pt x="365778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2" name="object 32"/>
          <p:cNvGrpSpPr/>
          <p:nvPr/>
        </p:nvGrpSpPr>
        <p:grpSpPr>
          <a:xfrm>
            <a:off x="9605572" y="7797922"/>
            <a:ext cx="887730" cy="846455"/>
            <a:chOff x="9605572" y="7797922"/>
            <a:chExt cx="887730" cy="846455"/>
          </a:xfrm>
        </p:grpSpPr>
        <p:sp>
          <p:nvSpPr>
            <p:cNvPr id="33" name="object 33"/>
            <p:cNvSpPr/>
            <p:nvPr/>
          </p:nvSpPr>
          <p:spPr>
            <a:xfrm>
              <a:off x="9631749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8" y="0"/>
                  </a:moveTo>
                  <a:lnTo>
                    <a:pt x="0" y="396855"/>
                  </a:lnTo>
                  <a:lnTo>
                    <a:pt x="365778" y="793711"/>
                  </a:lnTo>
                  <a:lnTo>
                    <a:pt x="365778" y="523850"/>
                  </a:lnTo>
                  <a:lnTo>
                    <a:pt x="834912" y="523850"/>
                  </a:lnTo>
                  <a:lnTo>
                    <a:pt x="834912" y="269861"/>
                  </a:lnTo>
                  <a:lnTo>
                    <a:pt x="365778" y="269861"/>
                  </a:lnTo>
                  <a:lnTo>
                    <a:pt x="365778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9631749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8" y="523849"/>
                  </a:moveTo>
                  <a:lnTo>
                    <a:pt x="365778" y="793711"/>
                  </a:lnTo>
                  <a:lnTo>
                    <a:pt x="0" y="396855"/>
                  </a:lnTo>
                  <a:lnTo>
                    <a:pt x="365778" y="0"/>
                  </a:lnTo>
                  <a:lnTo>
                    <a:pt x="365778" y="269861"/>
                  </a:lnTo>
                  <a:lnTo>
                    <a:pt x="834912" y="269861"/>
                  </a:lnTo>
                  <a:lnTo>
                    <a:pt x="834912" y="523849"/>
                  </a:lnTo>
                  <a:lnTo>
                    <a:pt x="365778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5" name="object 35"/>
          <p:cNvGrpSpPr/>
          <p:nvPr/>
        </p:nvGrpSpPr>
        <p:grpSpPr>
          <a:xfrm>
            <a:off x="14361807" y="7797922"/>
            <a:ext cx="887730" cy="846455"/>
            <a:chOff x="14361807" y="7797922"/>
            <a:chExt cx="887730" cy="846455"/>
          </a:xfrm>
        </p:grpSpPr>
        <p:sp>
          <p:nvSpPr>
            <p:cNvPr id="36" name="object 36"/>
            <p:cNvSpPr/>
            <p:nvPr/>
          </p:nvSpPr>
          <p:spPr>
            <a:xfrm>
              <a:off x="14387990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9" y="0"/>
                  </a:moveTo>
                  <a:lnTo>
                    <a:pt x="0" y="396855"/>
                  </a:lnTo>
                  <a:lnTo>
                    <a:pt x="365779" y="793711"/>
                  </a:lnTo>
                  <a:lnTo>
                    <a:pt x="365779" y="523850"/>
                  </a:lnTo>
                  <a:lnTo>
                    <a:pt x="834906" y="523850"/>
                  </a:lnTo>
                  <a:lnTo>
                    <a:pt x="834906" y="269861"/>
                  </a:lnTo>
                  <a:lnTo>
                    <a:pt x="365779" y="269861"/>
                  </a:lnTo>
                  <a:lnTo>
                    <a:pt x="365779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4387984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8" y="523849"/>
                  </a:moveTo>
                  <a:lnTo>
                    <a:pt x="365778" y="793711"/>
                  </a:lnTo>
                  <a:lnTo>
                    <a:pt x="0" y="396855"/>
                  </a:lnTo>
                  <a:lnTo>
                    <a:pt x="365778" y="0"/>
                  </a:lnTo>
                  <a:lnTo>
                    <a:pt x="365778" y="269861"/>
                  </a:lnTo>
                  <a:lnTo>
                    <a:pt x="834912" y="269861"/>
                  </a:lnTo>
                  <a:lnTo>
                    <a:pt x="834912" y="523849"/>
                  </a:lnTo>
                  <a:lnTo>
                    <a:pt x="365778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8" name="object 38"/>
          <p:cNvGrpSpPr/>
          <p:nvPr/>
        </p:nvGrpSpPr>
        <p:grpSpPr>
          <a:xfrm>
            <a:off x="16755825" y="5608614"/>
            <a:ext cx="846455" cy="887730"/>
            <a:chOff x="16755825" y="5608614"/>
            <a:chExt cx="846455" cy="887730"/>
          </a:xfrm>
        </p:grpSpPr>
        <p:sp>
          <p:nvSpPr>
            <p:cNvPr id="39" name="object 39"/>
            <p:cNvSpPr/>
            <p:nvPr/>
          </p:nvSpPr>
          <p:spPr>
            <a:xfrm>
              <a:off x="16782002" y="5634791"/>
              <a:ext cx="793750" cy="835025"/>
            </a:xfrm>
            <a:custGeom>
              <a:avLst/>
              <a:gdLst/>
              <a:ahLst/>
              <a:cxnLst/>
              <a:rect l="l" t="t" r="r" b="b"/>
              <a:pathLst>
                <a:path w="793750" h="835025">
                  <a:moveTo>
                    <a:pt x="523847" y="0"/>
                  </a:moveTo>
                  <a:lnTo>
                    <a:pt x="269855" y="0"/>
                  </a:lnTo>
                  <a:lnTo>
                    <a:pt x="269855" y="469134"/>
                  </a:lnTo>
                  <a:lnTo>
                    <a:pt x="0" y="469134"/>
                  </a:lnTo>
                  <a:lnTo>
                    <a:pt x="396846" y="834912"/>
                  </a:lnTo>
                  <a:lnTo>
                    <a:pt x="793703" y="469134"/>
                  </a:lnTo>
                  <a:lnTo>
                    <a:pt x="523847" y="469134"/>
                  </a:lnTo>
                  <a:lnTo>
                    <a:pt x="523847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16782002" y="5634791"/>
              <a:ext cx="793750" cy="835025"/>
            </a:xfrm>
            <a:custGeom>
              <a:avLst/>
              <a:gdLst/>
              <a:ahLst/>
              <a:cxnLst/>
              <a:rect l="l" t="t" r="r" b="b"/>
              <a:pathLst>
                <a:path w="793750" h="835025">
                  <a:moveTo>
                    <a:pt x="523849" y="469133"/>
                  </a:moveTo>
                  <a:lnTo>
                    <a:pt x="793711" y="469133"/>
                  </a:lnTo>
                  <a:lnTo>
                    <a:pt x="396855" y="834912"/>
                  </a:lnTo>
                  <a:lnTo>
                    <a:pt x="0" y="469133"/>
                  </a:lnTo>
                  <a:lnTo>
                    <a:pt x="269861" y="469133"/>
                  </a:lnTo>
                  <a:lnTo>
                    <a:pt x="269861" y="0"/>
                  </a:lnTo>
                  <a:lnTo>
                    <a:pt x="523849" y="0"/>
                  </a:lnTo>
                  <a:lnTo>
                    <a:pt x="523849" y="469133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94998" y="1055884"/>
            <a:ext cx="12151923" cy="838215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1075793" y="2256805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29" h="3241675">
                <a:moveTo>
                  <a:pt x="3124225" y="0"/>
                </a:moveTo>
                <a:lnTo>
                  <a:pt x="544458" y="0"/>
                </a:lnTo>
                <a:lnTo>
                  <a:pt x="469733" y="123"/>
                </a:lnTo>
                <a:lnTo>
                  <a:pt x="404775" y="988"/>
                </a:lnTo>
                <a:lnTo>
                  <a:pt x="348694" y="3335"/>
                </a:lnTo>
                <a:lnTo>
                  <a:pt x="300604" y="7907"/>
                </a:lnTo>
                <a:lnTo>
                  <a:pt x="259617" y="15443"/>
                </a:lnTo>
                <a:lnTo>
                  <a:pt x="180489" y="46621"/>
                </a:lnTo>
                <a:lnTo>
                  <a:pt x="139935" y="72522"/>
                </a:lnTo>
                <a:lnTo>
                  <a:pt x="103724" y="103848"/>
                </a:lnTo>
                <a:lnTo>
                  <a:pt x="72398" y="140059"/>
                </a:lnTo>
                <a:lnTo>
                  <a:pt x="46497" y="180613"/>
                </a:lnTo>
                <a:lnTo>
                  <a:pt x="26563" y="224968"/>
                </a:lnTo>
                <a:lnTo>
                  <a:pt x="7783" y="300728"/>
                </a:lnTo>
                <a:lnTo>
                  <a:pt x="3212" y="348818"/>
                </a:lnTo>
                <a:lnTo>
                  <a:pt x="864" y="404898"/>
                </a:lnTo>
                <a:lnTo>
                  <a:pt x="0" y="469857"/>
                </a:lnTo>
                <a:lnTo>
                  <a:pt x="0" y="2771690"/>
                </a:lnTo>
                <a:lnTo>
                  <a:pt x="864" y="2836649"/>
                </a:lnTo>
                <a:lnTo>
                  <a:pt x="3212" y="2892730"/>
                </a:lnTo>
                <a:lnTo>
                  <a:pt x="7783" y="2940820"/>
                </a:lnTo>
                <a:lnTo>
                  <a:pt x="15320" y="2981807"/>
                </a:lnTo>
                <a:lnTo>
                  <a:pt x="46497" y="3060935"/>
                </a:lnTo>
                <a:lnTo>
                  <a:pt x="72398" y="3101488"/>
                </a:lnTo>
                <a:lnTo>
                  <a:pt x="103724" y="3137699"/>
                </a:lnTo>
                <a:lnTo>
                  <a:pt x="139935" y="3169026"/>
                </a:lnTo>
                <a:lnTo>
                  <a:pt x="180489" y="3194927"/>
                </a:lnTo>
                <a:lnTo>
                  <a:pt x="224844" y="3214861"/>
                </a:lnTo>
                <a:lnTo>
                  <a:pt x="300604" y="3233641"/>
                </a:lnTo>
                <a:lnTo>
                  <a:pt x="348694" y="3238212"/>
                </a:lnTo>
                <a:lnTo>
                  <a:pt x="404775" y="3240560"/>
                </a:lnTo>
                <a:lnTo>
                  <a:pt x="469733" y="3241424"/>
                </a:lnTo>
                <a:lnTo>
                  <a:pt x="544458" y="3241548"/>
                </a:lnTo>
                <a:lnTo>
                  <a:pt x="3124225" y="3241548"/>
                </a:lnTo>
                <a:lnTo>
                  <a:pt x="3198950" y="3241424"/>
                </a:lnTo>
                <a:lnTo>
                  <a:pt x="3263908" y="3240560"/>
                </a:lnTo>
                <a:lnTo>
                  <a:pt x="3319989" y="3238212"/>
                </a:lnTo>
                <a:lnTo>
                  <a:pt x="3368079" y="3233641"/>
                </a:lnTo>
                <a:lnTo>
                  <a:pt x="3409066" y="3226104"/>
                </a:lnTo>
                <a:lnTo>
                  <a:pt x="3488194" y="3194927"/>
                </a:lnTo>
                <a:lnTo>
                  <a:pt x="3528747" y="3169026"/>
                </a:lnTo>
                <a:lnTo>
                  <a:pt x="3564958" y="3137699"/>
                </a:lnTo>
                <a:lnTo>
                  <a:pt x="3596285" y="3101488"/>
                </a:lnTo>
                <a:lnTo>
                  <a:pt x="3622186" y="3060935"/>
                </a:lnTo>
                <a:lnTo>
                  <a:pt x="3642120" y="3016580"/>
                </a:lnTo>
                <a:lnTo>
                  <a:pt x="3660900" y="2940820"/>
                </a:lnTo>
                <a:lnTo>
                  <a:pt x="3665471" y="2892730"/>
                </a:lnTo>
                <a:lnTo>
                  <a:pt x="3667819" y="2836649"/>
                </a:lnTo>
                <a:lnTo>
                  <a:pt x="3668684" y="2771690"/>
                </a:lnTo>
                <a:lnTo>
                  <a:pt x="3668684" y="469857"/>
                </a:lnTo>
                <a:lnTo>
                  <a:pt x="3667819" y="404898"/>
                </a:lnTo>
                <a:lnTo>
                  <a:pt x="3665471" y="348818"/>
                </a:lnTo>
                <a:lnTo>
                  <a:pt x="3660900" y="300728"/>
                </a:lnTo>
                <a:lnTo>
                  <a:pt x="3653363" y="259740"/>
                </a:lnTo>
                <a:lnTo>
                  <a:pt x="3622186" y="180613"/>
                </a:lnTo>
                <a:lnTo>
                  <a:pt x="3596285" y="140059"/>
                </a:lnTo>
                <a:lnTo>
                  <a:pt x="3564958" y="103848"/>
                </a:lnTo>
                <a:lnTo>
                  <a:pt x="3528747" y="72522"/>
                </a:lnTo>
                <a:lnTo>
                  <a:pt x="3488194" y="46621"/>
                </a:lnTo>
                <a:lnTo>
                  <a:pt x="3443839" y="26687"/>
                </a:lnTo>
                <a:lnTo>
                  <a:pt x="3368079" y="7907"/>
                </a:lnTo>
                <a:lnTo>
                  <a:pt x="3319989" y="3335"/>
                </a:lnTo>
                <a:lnTo>
                  <a:pt x="3263908" y="988"/>
                </a:lnTo>
                <a:lnTo>
                  <a:pt x="3198950" y="123"/>
                </a:lnTo>
                <a:lnTo>
                  <a:pt x="3124225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641264" y="2980022"/>
            <a:ext cx="2538095" cy="17849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ctr">
              <a:lnSpc>
                <a:spcPct val="111000"/>
              </a:lnSpc>
              <a:spcBef>
                <a:spcPts val="90"/>
              </a:spcBef>
            </a:pPr>
            <a:r>
              <a:rPr sz="2600" spc="90" dirty="0">
                <a:latin typeface="Arial MT"/>
                <a:cs typeface="Arial MT"/>
              </a:rPr>
              <a:t>Requesting </a:t>
            </a:r>
            <a:r>
              <a:rPr sz="2600" spc="80" dirty="0">
                <a:latin typeface="Arial MT"/>
                <a:cs typeface="Arial MT"/>
              </a:rPr>
              <a:t>Falcon</a:t>
            </a:r>
            <a:r>
              <a:rPr sz="2600" spc="-90" dirty="0">
                <a:latin typeface="Arial MT"/>
                <a:cs typeface="Arial MT"/>
              </a:rPr>
              <a:t> </a:t>
            </a:r>
            <a:r>
              <a:rPr sz="2600" spc="229" dirty="0">
                <a:latin typeface="Arial MT"/>
                <a:cs typeface="Arial MT"/>
              </a:rPr>
              <a:t>9</a:t>
            </a:r>
            <a:r>
              <a:rPr sz="2600" spc="-85" dirty="0">
                <a:latin typeface="Arial MT"/>
                <a:cs typeface="Arial MT"/>
              </a:rPr>
              <a:t> </a:t>
            </a:r>
            <a:r>
              <a:rPr sz="2600" spc="114" dirty="0">
                <a:latin typeface="Arial MT"/>
                <a:cs typeface="Arial MT"/>
              </a:rPr>
              <a:t>launch </a:t>
            </a:r>
            <a:r>
              <a:rPr sz="2600" spc="120" dirty="0">
                <a:latin typeface="Arial MT"/>
                <a:cs typeface="Arial MT"/>
              </a:rPr>
              <a:t>data</a:t>
            </a:r>
            <a:r>
              <a:rPr sz="2600" spc="-95" dirty="0">
                <a:latin typeface="Arial MT"/>
                <a:cs typeface="Arial MT"/>
              </a:rPr>
              <a:t> </a:t>
            </a:r>
            <a:r>
              <a:rPr sz="2600" spc="175" dirty="0">
                <a:latin typeface="Arial MT"/>
                <a:cs typeface="Arial MT"/>
              </a:rPr>
              <a:t>from </a:t>
            </a:r>
            <a:r>
              <a:rPr sz="2600" spc="105" dirty="0">
                <a:latin typeface="Arial MT"/>
                <a:cs typeface="Arial MT"/>
              </a:rPr>
              <a:t>Wikipedia</a:t>
            </a:r>
            <a:endParaRPr sz="2600">
              <a:latin typeface="Arial MT"/>
              <a:cs typeface="Arial MT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832023" y="2256805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29" h="3241675">
                <a:moveTo>
                  <a:pt x="3166800" y="0"/>
                </a:moveTo>
                <a:lnTo>
                  <a:pt x="501902" y="0"/>
                </a:lnTo>
                <a:lnTo>
                  <a:pt x="433018" y="113"/>
                </a:lnTo>
                <a:lnTo>
                  <a:pt x="373137" y="911"/>
                </a:lnTo>
                <a:lnTo>
                  <a:pt x="321439" y="3075"/>
                </a:lnTo>
                <a:lnTo>
                  <a:pt x="277108" y="7289"/>
                </a:lnTo>
                <a:lnTo>
                  <a:pt x="239324" y="14236"/>
                </a:lnTo>
                <a:lnTo>
                  <a:pt x="158608" y="47328"/>
                </a:lnTo>
                <a:lnTo>
                  <a:pt x="115137" y="77832"/>
                </a:lnTo>
                <a:lnTo>
                  <a:pt x="77718" y="115251"/>
                </a:lnTo>
                <a:lnTo>
                  <a:pt x="47214" y="158722"/>
                </a:lnTo>
                <a:lnTo>
                  <a:pt x="24487" y="207384"/>
                </a:lnTo>
                <a:lnTo>
                  <a:pt x="7175" y="277222"/>
                </a:lnTo>
                <a:lnTo>
                  <a:pt x="2961" y="321554"/>
                </a:lnTo>
                <a:lnTo>
                  <a:pt x="797" y="373251"/>
                </a:lnTo>
                <a:lnTo>
                  <a:pt x="0" y="433132"/>
                </a:lnTo>
                <a:lnTo>
                  <a:pt x="0" y="2808415"/>
                </a:lnTo>
                <a:lnTo>
                  <a:pt x="797" y="2868297"/>
                </a:lnTo>
                <a:lnTo>
                  <a:pt x="2961" y="2919994"/>
                </a:lnTo>
                <a:lnTo>
                  <a:pt x="7175" y="2964325"/>
                </a:lnTo>
                <a:lnTo>
                  <a:pt x="14122" y="3002109"/>
                </a:lnTo>
                <a:lnTo>
                  <a:pt x="47214" y="3082825"/>
                </a:lnTo>
                <a:lnTo>
                  <a:pt x="77718" y="3126296"/>
                </a:lnTo>
                <a:lnTo>
                  <a:pt x="115137" y="3163715"/>
                </a:lnTo>
                <a:lnTo>
                  <a:pt x="158608" y="3194220"/>
                </a:lnTo>
                <a:lnTo>
                  <a:pt x="207269" y="3216947"/>
                </a:lnTo>
                <a:lnTo>
                  <a:pt x="277108" y="3234259"/>
                </a:lnTo>
                <a:lnTo>
                  <a:pt x="321439" y="3238473"/>
                </a:lnTo>
                <a:lnTo>
                  <a:pt x="373137" y="3240637"/>
                </a:lnTo>
                <a:lnTo>
                  <a:pt x="433018" y="3241434"/>
                </a:lnTo>
                <a:lnTo>
                  <a:pt x="501902" y="3241548"/>
                </a:lnTo>
                <a:lnTo>
                  <a:pt x="3166800" y="3241548"/>
                </a:lnTo>
                <a:lnTo>
                  <a:pt x="3235684" y="3241434"/>
                </a:lnTo>
                <a:lnTo>
                  <a:pt x="3295566" y="3240637"/>
                </a:lnTo>
                <a:lnTo>
                  <a:pt x="3347263" y="3238473"/>
                </a:lnTo>
                <a:lnTo>
                  <a:pt x="3391594" y="3234259"/>
                </a:lnTo>
                <a:lnTo>
                  <a:pt x="3429378" y="3227311"/>
                </a:lnTo>
                <a:lnTo>
                  <a:pt x="3510094" y="3194220"/>
                </a:lnTo>
                <a:lnTo>
                  <a:pt x="3553565" y="3163715"/>
                </a:lnTo>
                <a:lnTo>
                  <a:pt x="3590984" y="3126296"/>
                </a:lnTo>
                <a:lnTo>
                  <a:pt x="3621488" y="3082825"/>
                </a:lnTo>
                <a:lnTo>
                  <a:pt x="3644215" y="3034164"/>
                </a:lnTo>
                <a:lnTo>
                  <a:pt x="3661528" y="2964325"/>
                </a:lnTo>
                <a:lnTo>
                  <a:pt x="3665742" y="2919994"/>
                </a:lnTo>
                <a:lnTo>
                  <a:pt x="3667906" y="2868297"/>
                </a:lnTo>
                <a:lnTo>
                  <a:pt x="3668703" y="2808415"/>
                </a:lnTo>
                <a:lnTo>
                  <a:pt x="3668703" y="433132"/>
                </a:lnTo>
                <a:lnTo>
                  <a:pt x="3667906" y="373251"/>
                </a:lnTo>
                <a:lnTo>
                  <a:pt x="3665742" y="321554"/>
                </a:lnTo>
                <a:lnTo>
                  <a:pt x="3661528" y="277222"/>
                </a:lnTo>
                <a:lnTo>
                  <a:pt x="3654580" y="239438"/>
                </a:lnTo>
                <a:lnTo>
                  <a:pt x="3621488" y="158722"/>
                </a:lnTo>
                <a:lnTo>
                  <a:pt x="3590984" y="115251"/>
                </a:lnTo>
                <a:lnTo>
                  <a:pt x="3553565" y="77832"/>
                </a:lnTo>
                <a:lnTo>
                  <a:pt x="3510094" y="47328"/>
                </a:lnTo>
                <a:lnTo>
                  <a:pt x="3461433" y="24601"/>
                </a:lnTo>
                <a:lnTo>
                  <a:pt x="3391594" y="7289"/>
                </a:lnTo>
                <a:lnTo>
                  <a:pt x="3347263" y="3075"/>
                </a:lnTo>
                <a:lnTo>
                  <a:pt x="3295566" y="911"/>
                </a:lnTo>
                <a:lnTo>
                  <a:pt x="3235684" y="113"/>
                </a:lnTo>
                <a:lnTo>
                  <a:pt x="3166800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973139" y="2980022"/>
            <a:ext cx="3387090" cy="17849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ctr">
              <a:lnSpc>
                <a:spcPct val="111000"/>
              </a:lnSpc>
              <a:spcBef>
                <a:spcPts val="90"/>
              </a:spcBef>
            </a:pPr>
            <a:r>
              <a:rPr sz="2600" spc="130" dirty="0">
                <a:latin typeface="Arial MT"/>
                <a:cs typeface="Arial MT"/>
              </a:rPr>
              <a:t>Creating</a:t>
            </a:r>
            <a:r>
              <a:rPr sz="2600" spc="-90" dirty="0">
                <a:latin typeface="Arial MT"/>
                <a:cs typeface="Arial MT"/>
              </a:rPr>
              <a:t> </a:t>
            </a:r>
            <a:r>
              <a:rPr sz="2600" spc="-50" dirty="0">
                <a:latin typeface="Arial MT"/>
                <a:cs typeface="Arial MT"/>
              </a:rPr>
              <a:t>a </a:t>
            </a:r>
            <a:r>
              <a:rPr sz="2600" spc="114" dirty="0">
                <a:latin typeface="Arial MT"/>
                <a:cs typeface="Arial MT"/>
              </a:rPr>
              <a:t>BeautifulSoup</a:t>
            </a:r>
            <a:r>
              <a:rPr sz="2600" spc="-85" dirty="0">
                <a:latin typeface="Arial MT"/>
                <a:cs typeface="Arial MT"/>
              </a:rPr>
              <a:t> </a:t>
            </a:r>
            <a:r>
              <a:rPr sz="2600" spc="160" dirty="0">
                <a:latin typeface="Arial MT"/>
                <a:cs typeface="Arial MT"/>
              </a:rPr>
              <a:t>object </a:t>
            </a:r>
            <a:r>
              <a:rPr sz="2600" spc="195" dirty="0">
                <a:latin typeface="Arial MT"/>
                <a:cs typeface="Arial MT"/>
              </a:rPr>
              <a:t>from</a:t>
            </a:r>
            <a:r>
              <a:rPr sz="2600" spc="-95" dirty="0">
                <a:latin typeface="Arial MT"/>
                <a:cs typeface="Arial MT"/>
              </a:rPr>
              <a:t> </a:t>
            </a:r>
            <a:r>
              <a:rPr sz="2600" spc="155" dirty="0">
                <a:latin typeface="Arial MT"/>
                <a:cs typeface="Arial MT"/>
              </a:rPr>
              <a:t>the</a:t>
            </a:r>
            <a:r>
              <a:rPr sz="2600" spc="-90" dirty="0">
                <a:latin typeface="Arial MT"/>
                <a:cs typeface="Arial MT"/>
              </a:rPr>
              <a:t> </a:t>
            </a:r>
            <a:r>
              <a:rPr sz="2600" spc="30" dirty="0">
                <a:latin typeface="Arial MT"/>
                <a:cs typeface="Arial MT"/>
              </a:rPr>
              <a:t>HTML </a:t>
            </a:r>
            <a:r>
              <a:rPr sz="2600" spc="85" dirty="0">
                <a:latin typeface="Arial MT"/>
                <a:cs typeface="Arial MT"/>
              </a:rPr>
              <a:t>response</a:t>
            </a:r>
            <a:endParaRPr sz="2600">
              <a:latin typeface="Arial MT"/>
              <a:cs typeface="Arial MT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588263" y="2256805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30" h="3241675">
                <a:moveTo>
                  <a:pt x="3166805" y="0"/>
                </a:moveTo>
                <a:lnTo>
                  <a:pt x="501902" y="0"/>
                </a:lnTo>
                <a:lnTo>
                  <a:pt x="433018" y="113"/>
                </a:lnTo>
                <a:lnTo>
                  <a:pt x="373136" y="911"/>
                </a:lnTo>
                <a:lnTo>
                  <a:pt x="321439" y="3075"/>
                </a:lnTo>
                <a:lnTo>
                  <a:pt x="277107" y="7289"/>
                </a:lnTo>
                <a:lnTo>
                  <a:pt x="239324" y="14236"/>
                </a:lnTo>
                <a:lnTo>
                  <a:pt x="158609" y="47328"/>
                </a:lnTo>
                <a:lnTo>
                  <a:pt x="115136" y="77832"/>
                </a:lnTo>
                <a:lnTo>
                  <a:pt x="77716" y="115251"/>
                </a:lnTo>
                <a:lnTo>
                  <a:pt x="47210" y="158722"/>
                </a:lnTo>
                <a:lnTo>
                  <a:pt x="24482" y="207384"/>
                </a:lnTo>
                <a:lnTo>
                  <a:pt x="7173" y="277222"/>
                </a:lnTo>
                <a:lnTo>
                  <a:pt x="2960" y="321554"/>
                </a:lnTo>
                <a:lnTo>
                  <a:pt x="797" y="373251"/>
                </a:lnTo>
                <a:lnTo>
                  <a:pt x="0" y="433132"/>
                </a:lnTo>
                <a:lnTo>
                  <a:pt x="0" y="2808415"/>
                </a:lnTo>
                <a:lnTo>
                  <a:pt x="797" y="2868297"/>
                </a:lnTo>
                <a:lnTo>
                  <a:pt x="2960" y="2919994"/>
                </a:lnTo>
                <a:lnTo>
                  <a:pt x="7173" y="2964325"/>
                </a:lnTo>
                <a:lnTo>
                  <a:pt x="14119" y="3002109"/>
                </a:lnTo>
                <a:lnTo>
                  <a:pt x="47210" y="3082825"/>
                </a:lnTo>
                <a:lnTo>
                  <a:pt x="77716" y="3126296"/>
                </a:lnTo>
                <a:lnTo>
                  <a:pt x="115136" y="3163715"/>
                </a:lnTo>
                <a:lnTo>
                  <a:pt x="158609" y="3194220"/>
                </a:lnTo>
                <a:lnTo>
                  <a:pt x="207272" y="3216947"/>
                </a:lnTo>
                <a:lnTo>
                  <a:pt x="277107" y="3234259"/>
                </a:lnTo>
                <a:lnTo>
                  <a:pt x="321439" y="3238473"/>
                </a:lnTo>
                <a:lnTo>
                  <a:pt x="373136" y="3240637"/>
                </a:lnTo>
                <a:lnTo>
                  <a:pt x="433018" y="3241434"/>
                </a:lnTo>
                <a:lnTo>
                  <a:pt x="501902" y="3241548"/>
                </a:lnTo>
                <a:lnTo>
                  <a:pt x="3166805" y="3241548"/>
                </a:lnTo>
                <a:lnTo>
                  <a:pt x="3235688" y="3241434"/>
                </a:lnTo>
                <a:lnTo>
                  <a:pt x="3295568" y="3240637"/>
                </a:lnTo>
                <a:lnTo>
                  <a:pt x="3347264" y="3238473"/>
                </a:lnTo>
                <a:lnTo>
                  <a:pt x="3391595" y="3234259"/>
                </a:lnTo>
                <a:lnTo>
                  <a:pt x="3429379" y="3227311"/>
                </a:lnTo>
                <a:lnTo>
                  <a:pt x="3510096" y="3194220"/>
                </a:lnTo>
                <a:lnTo>
                  <a:pt x="3553567" y="3163715"/>
                </a:lnTo>
                <a:lnTo>
                  <a:pt x="3590984" y="3126296"/>
                </a:lnTo>
                <a:lnTo>
                  <a:pt x="3621487" y="3082825"/>
                </a:lnTo>
                <a:lnTo>
                  <a:pt x="3644214" y="3034164"/>
                </a:lnTo>
                <a:lnTo>
                  <a:pt x="3661530" y="2964325"/>
                </a:lnTo>
                <a:lnTo>
                  <a:pt x="3665745" y="2919994"/>
                </a:lnTo>
                <a:lnTo>
                  <a:pt x="3667910" y="2868297"/>
                </a:lnTo>
                <a:lnTo>
                  <a:pt x="3668707" y="2808415"/>
                </a:lnTo>
                <a:lnTo>
                  <a:pt x="3668707" y="433132"/>
                </a:lnTo>
                <a:lnTo>
                  <a:pt x="3667910" y="373251"/>
                </a:lnTo>
                <a:lnTo>
                  <a:pt x="3665745" y="321554"/>
                </a:lnTo>
                <a:lnTo>
                  <a:pt x="3661530" y="277222"/>
                </a:lnTo>
                <a:lnTo>
                  <a:pt x="3654581" y="239438"/>
                </a:lnTo>
                <a:lnTo>
                  <a:pt x="3621487" y="158722"/>
                </a:lnTo>
                <a:lnTo>
                  <a:pt x="3590984" y="115251"/>
                </a:lnTo>
                <a:lnTo>
                  <a:pt x="3553567" y="77832"/>
                </a:lnTo>
                <a:lnTo>
                  <a:pt x="3510096" y="47328"/>
                </a:lnTo>
                <a:lnTo>
                  <a:pt x="3461435" y="24601"/>
                </a:lnTo>
                <a:lnTo>
                  <a:pt x="3391595" y="7289"/>
                </a:lnTo>
                <a:lnTo>
                  <a:pt x="3347264" y="3075"/>
                </a:lnTo>
                <a:lnTo>
                  <a:pt x="3295568" y="911"/>
                </a:lnTo>
                <a:lnTo>
                  <a:pt x="3235688" y="113"/>
                </a:lnTo>
                <a:lnTo>
                  <a:pt x="3166805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0778971" y="2980022"/>
            <a:ext cx="3287395" cy="1784985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34"/>
              </a:spcBef>
            </a:pPr>
            <a:r>
              <a:rPr sz="2600" spc="120" dirty="0">
                <a:latin typeface="Arial MT"/>
                <a:cs typeface="Arial MT"/>
              </a:rPr>
              <a:t>Extracting</a:t>
            </a:r>
            <a:endParaRPr sz="2600">
              <a:latin typeface="Arial MT"/>
              <a:cs typeface="Arial MT"/>
            </a:endParaRPr>
          </a:p>
          <a:p>
            <a:pPr marL="12700" marR="5080" algn="ctr">
              <a:lnSpc>
                <a:spcPct val="111000"/>
              </a:lnSpc>
            </a:pPr>
            <a:r>
              <a:rPr sz="2600" spc="95" dirty="0">
                <a:latin typeface="Arial MT"/>
                <a:cs typeface="Arial MT"/>
              </a:rPr>
              <a:t>all</a:t>
            </a:r>
            <a:r>
              <a:rPr sz="2600" spc="-90" dirty="0">
                <a:latin typeface="Arial MT"/>
                <a:cs typeface="Arial MT"/>
              </a:rPr>
              <a:t> </a:t>
            </a:r>
            <a:r>
              <a:rPr sz="2600" spc="165" dirty="0">
                <a:latin typeface="Arial MT"/>
                <a:cs typeface="Arial MT"/>
              </a:rPr>
              <a:t>column</a:t>
            </a:r>
            <a:r>
              <a:rPr sz="2600" spc="-85" dirty="0">
                <a:latin typeface="Arial MT"/>
                <a:cs typeface="Arial MT"/>
              </a:rPr>
              <a:t> </a:t>
            </a:r>
            <a:r>
              <a:rPr sz="2600" spc="80" dirty="0">
                <a:latin typeface="Arial MT"/>
                <a:cs typeface="Arial MT"/>
              </a:rPr>
              <a:t>names </a:t>
            </a:r>
            <a:r>
              <a:rPr sz="2600" spc="195" dirty="0">
                <a:latin typeface="Arial MT"/>
                <a:cs typeface="Arial MT"/>
              </a:rPr>
              <a:t>from</a:t>
            </a:r>
            <a:r>
              <a:rPr sz="2600" spc="-90" dirty="0">
                <a:latin typeface="Arial MT"/>
                <a:cs typeface="Arial MT"/>
              </a:rPr>
              <a:t> </a:t>
            </a:r>
            <a:r>
              <a:rPr sz="2600" spc="155" dirty="0">
                <a:latin typeface="Arial MT"/>
                <a:cs typeface="Arial MT"/>
              </a:rPr>
              <a:t>the</a:t>
            </a:r>
            <a:r>
              <a:rPr sz="2600" spc="-90" dirty="0">
                <a:latin typeface="Arial MT"/>
                <a:cs typeface="Arial MT"/>
              </a:rPr>
              <a:t> </a:t>
            </a:r>
            <a:r>
              <a:rPr sz="2600" spc="50" dirty="0">
                <a:latin typeface="Arial MT"/>
                <a:cs typeface="Arial MT"/>
              </a:rPr>
              <a:t>HTML</a:t>
            </a:r>
            <a:r>
              <a:rPr sz="2600" spc="-90" dirty="0">
                <a:latin typeface="Arial MT"/>
                <a:cs typeface="Arial MT"/>
              </a:rPr>
              <a:t> </a:t>
            </a:r>
            <a:r>
              <a:rPr sz="2600" spc="114" dirty="0">
                <a:latin typeface="Arial MT"/>
                <a:cs typeface="Arial MT"/>
              </a:rPr>
              <a:t>table </a:t>
            </a:r>
            <a:r>
              <a:rPr sz="2600" spc="105" dirty="0">
                <a:latin typeface="Arial MT"/>
                <a:cs typeface="Arial MT"/>
              </a:rPr>
              <a:t>header</a:t>
            </a:r>
            <a:endParaRPr sz="2600">
              <a:latin typeface="Arial MT"/>
              <a:cs typeface="Arial MT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5344505" y="4436186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30" h="3241675">
                <a:moveTo>
                  <a:pt x="3166794" y="0"/>
                </a:moveTo>
                <a:lnTo>
                  <a:pt x="501902" y="0"/>
                </a:lnTo>
                <a:lnTo>
                  <a:pt x="433018" y="113"/>
                </a:lnTo>
                <a:lnTo>
                  <a:pt x="373136" y="911"/>
                </a:lnTo>
                <a:lnTo>
                  <a:pt x="321437" y="3075"/>
                </a:lnTo>
                <a:lnTo>
                  <a:pt x="277104" y="7288"/>
                </a:lnTo>
                <a:lnTo>
                  <a:pt x="239318" y="14236"/>
                </a:lnTo>
                <a:lnTo>
                  <a:pt x="158604" y="47327"/>
                </a:lnTo>
                <a:lnTo>
                  <a:pt x="115134" y="77831"/>
                </a:lnTo>
                <a:lnTo>
                  <a:pt x="77715" y="115250"/>
                </a:lnTo>
                <a:lnTo>
                  <a:pt x="47210" y="158722"/>
                </a:lnTo>
                <a:lnTo>
                  <a:pt x="24482" y="207383"/>
                </a:lnTo>
                <a:lnTo>
                  <a:pt x="7173" y="277222"/>
                </a:lnTo>
                <a:lnTo>
                  <a:pt x="2960" y="321553"/>
                </a:lnTo>
                <a:lnTo>
                  <a:pt x="797" y="373250"/>
                </a:lnTo>
                <a:lnTo>
                  <a:pt x="0" y="433132"/>
                </a:lnTo>
                <a:lnTo>
                  <a:pt x="0" y="2808415"/>
                </a:lnTo>
                <a:lnTo>
                  <a:pt x="797" y="2868296"/>
                </a:lnTo>
                <a:lnTo>
                  <a:pt x="2960" y="2919993"/>
                </a:lnTo>
                <a:lnTo>
                  <a:pt x="7173" y="2964324"/>
                </a:lnTo>
                <a:lnTo>
                  <a:pt x="14119" y="3002108"/>
                </a:lnTo>
                <a:lnTo>
                  <a:pt x="47210" y="3082824"/>
                </a:lnTo>
                <a:lnTo>
                  <a:pt x="77715" y="3126295"/>
                </a:lnTo>
                <a:lnTo>
                  <a:pt x="115134" y="3163714"/>
                </a:lnTo>
                <a:lnTo>
                  <a:pt x="158604" y="3194218"/>
                </a:lnTo>
                <a:lnTo>
                  <a:pt x="207262" y="3216946"/>
                </a:lnTo>
                <a:lnTo>
                  <a:pt x="277104" y="3234258"/>
                </a:lnTo>
                <a:lnTo>
                  <a:pt x="321437" y="3238472"/>
                </a:lnTo>
                <a:lnTo>
                  <a:pt x="373136" y="3240636"/>
                </a:lnTo>
                <a:lnTo>
                  <a:pt x="433018" y="3241433"/>
                </a:lnTo>
                <a:lnTo>
                  <a:pt x="501902" y="3241547"/>
                </a:lnTo>
                <a:lnTo>
                  <a:pt x="3166794" y="3241547"/>
                </a:lnTo>
                <a:lnTo>
                  <a:pt x="3235678" y="3241433"/>
                </a:lnTo>
                <a:lnTo>
                  <a:pt x="3295560" y="3240636"/>
                </a:lnTo>
                <a:lnTo>
                  <a:pt x="3347258" y="3238472"/>
                </a:lnTo>
                <a:lnTo>
                  <a:pt x="3391589" y="3234258"/>
                </a:lnTo>
                <a:lnTo>
                  <a:pt x="3429372" y="3227310"/>
                </a:lnTo>
                <a:lnTo>
                  <a:pt x="3510087" y="3194218"/>
                </a:lnTo>
                <a:lnTo>
                  <a:pt x="3553560" y="3163714"/>
                </a:lnTo>
                <a:lnTo>
                  <a:pt x="3590980" y="3126295"/>
                </a:lnTo>
                <a:lnTo>
                  <a:pt x="3621486" y="3082824"/>
                </a:lnTo>
                <a:lnTo>
                  <a:pt x="3644214" y="3034163"/>
                </a:lnTo>
                <a:lnTo>
                  <a:pt x="3661523" y="2964324"/>
                </a:lnTo>
                <a:lnTo>
                  <a:pt x="3665736" y="2919993"/>
                </a:lnTo>
                <a:lnTo>
                  <a:pt x="3667900" y="2868296"/>
                </a:lnTo>
                <a:lnTo>
                  <a:pt x="3668697" y="2808415"/>
                </a:lnTo>
                <a:lnTo>
                  <a:pt x="3668697" y="433132"/>
                </a:lnTo>
                <a:lnTo>
                  <a:pt x="3667900" y="373250"/>
                </a:lnTo>
                <a:lnTo>
                  <a:pt x="3665736" y="321553"/>
                </a:lnTo>
                <a:lnTo>
                  <a:pt x="3661523" y="277222"/>
                </a:lnTo>
                <a:lnTo>
                  <a:pt x="3654577" y="239438"/>
                </a:lnTo>
                <a:lnTo>
                  <a:pt x="3621486" y="158722"/>
                </a:lnTo>
                <a:lnTo>
                  <a:pt x="3590980" y="115250"/>
                </a:lnTo>
                <a:lnTo>
                  <a:pt x="3553560" y="77831"/>
                </a:lnTo>
                <a:lnTo>
                  <a:pt x="3510087" y="47327"/>
                </a:lnTo>
                <a:lnTo>
                  <a:pt x="3461424" y="24600"/>
                </a:lnTo>
                <a:lnTo>
                  <a:pt x="3391589" y="7288"/>
                </a:lnTo>
                <a:lnTo>
                  <a:pt x="3347258" y="3075"/>
                </a:lnTo>
                <a:lnTo>
                  <a:pt x="3295560" y="911"/>
                </a:lnTo>
                <a:lnTo>
                  <a:pt x="3235678" y="113"/>
                </a:lnTo>
                <a:lnTo>
                  <a:pt x="3166794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5645105" y="5381745"/>
            <a:ext cx="3067685" cy="13449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541020" marR="5080" indent="-528955">
              <a:lnSpc>
                <a:spcPct val="111000"/>
              </a:lnSpc>
              <a:spcBef>
                <a:spcPts val="90"/>
              </a:spcBef>
            </a:pPr>
            <a:r>
              <a:rPr sz="2600" spc="150" dirty="0">
                <a:latin typeface="Arial MT"/>
                <a:cs typeface="Arial MT"/>
              </a:rPr>
              <a:t>Collecting</a:t>
            </a:r>
            <a:r>
              <a:rPr sz="2600" spc="-90" dirty="0">
                <a:latin typeface="Arial MT"/>
                <a:cs typeface="Arial MT"/>
              </a:rPr>
              <a:t> </a:t>
            </a:r>
            <a:r>
              <a:rPr sz="2600" spc="155" dirty="0">
                <a:latin typeface="Arial MT"/>
                <a:cs typeface="Arial MT"/>
              </a:rPr>
              <a:t>the</a:t>
            </a:r>
            <a:r>
              <a:rPr sz="2600" spc="-90" dirty="0">
                <a:latin typeface="Arial MT"/>
                <a:cs typeface="Arial MT"/>
              </a:rPr>
              <a:t> </a:t>
            </a:r>
            <a:r>
              <a:rPr sz="2600" spc="100" dirty="0">
                <a:latin typeface="Arial MT"/>
                <a:cs typeface="Arial MT"/>
              </a:rPr>
              <a:t>data </a:t>
            </a:r>
            <a:r>
              <a:rPr sz="2600" spc="165" dirty="0">
                <a:latin typeface="Arial MT"/>
                <a:cs typeface="Arial MT"/>
              </a:rPr>
              <a:t>by</a:t>
            </a:r>
            <a:r>
              <a:rPr sz="2600" spc="-95" dirty="0">
                <a:latin typeface="Arial MT"/>
                <a:cs typeface="Arial MT"/>
              </a:rPr>
              <a:t> </a:t>
            </a:r>
            <a:r>
              <a:rPr sz="2600" spc="114" dirty="0">
                <a:latin typeface="Arial MT"/>
                <a:cs typeface="Arial MT"/>
              </a:rPr>
              <a:t>parsing </a:t>
            </a:r>
            <a:r>
              <a:rPr sz="2600" spc="50" dirty="0">
                <a:latin typeface="Arial MT"/>
                <a:cs typeface="Arial MT"/>
              </a:rPr>
              <a:t>HTML</a:t>
            </a:r>
            <a:r>
              <a:rPr sz="2600" spc="-85" dirty="0">
                <a:latin typeface="Arial MT"/>
                <a:cs typeface="Arial MT"/>
              </a:rPr>
              <a:t> </a:t>
            </a:r>
            <a:r>
              <a:rPr sz="2600" spc="105" dirty="0">
                <a:latin typeface="Arial MT"/>
                <a:cs typeface="Arial MT"/>
              </a:rPr>
              <a:t>tables</a:t>
            </a:r>
            <a:endParaRPr sz="2600">
              <a:latin typeface="Arial MT"/>
              <a:cs typeface="Arial MT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0588272" y="6600181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30" h="3241675">
                <a:moveTo>
                  <a:pt x="3124221" y="0"/>
                </a:moveTo>
                <a:lnTo>
                  <a:pt x="544456" y="0"/>
                </a:lnTo>
                <a:lnTo>
                  <a:pt x="469732" y="123"/>
                </a:lnTo>
                <a:lnTo>
                  <a:pt x="404774" y="988"/>
                </a:lnTo>
                <a:lnTo>
                  <a:pt x="348694" y="3335"/>
                </a:lnTo>
                <a:lnTo>
                  <a:pt x="300604" y="7907"/>
                </a:lnTo>
                <a:lnTo>
                  <a:pt x="259616" y="15443"/>
                </a:lnTo>
                <a:lnTo>
                  <a:pt x="180487" y="46621"/>
                </a:lnTo>
                <a:lnTo>
                  <a:pt x="139933" y="72522"/>
                </a:lnTo>
                <a:lnTo>
                  <a:pt x="103724" y="103848"/>
                </a:lnTo>
                <a:lnTo>
                  <a:pt x="72398" y="140059"/>
                </a:lnTo>
                <a:lnTo>
                  <a:pt x="46499" y="180613"/>
                </a:lnTo>
                <a:lnTo>
                  <a:pt x="26566" y="224968"/>
                </a:lnTo>
                <a:lnTo>
                  <a:pt x="7784" y="300728"/>
                </a:lnTo>
                <a:lnTo>
                  <a:pt x="3212" y="348818"/>
                </a:lnTo>
                <a:lnTo>
                  <a:pt x="864" y="404899"/>
                </a:lnTo>
                <a:lnTo>
                  <a:pt x="0" y="469857"/>
                </a:lnTo>
                <a:lnTo>
                  <a:pt x="0" y="2771690"/>
                </a:lnTo>
                <a:lnTo>
                  <a:pt x="864" y="2836649"/>
                </a:lnTo>
                <a:lnTo>
                  <a:pt x="3212" y="2892730"/>
                </a:lnTo>
                <a:lnTo>
                  <a:pt x="7784" y="2940820"/>
                </a:lnTo>
                <a:lnTo>
                  <a:pt x="15322" y="2981807"/>
                </a:lnTo>
                <a:lnTo>
                  <a:pt x="46499" y="3060935"/>
                </a:lnTo>
                <a:lnTo>
                  <a:pt x="72398" y="3101489"/>
                </a:lnTo>
                <a:lnTo>
                  <a:pt x="103724" y="3137699"/>
                </a:lnTo>
                <a:lnTo>
                  <a:pt x="139933" y="3169026"/>
                </a:lnTo>
                <a:lnTo>
                  <a:pt x="180487" y="3194927"/>
                </a:lnTo>
                <a:lnTo>
                  <a:pt x="224843" y="3214861"/>
                </a:lnTo>
                <a:lnTo>
                  <a:pt x="300604" y="3233641"/>
                </a:lnTo>
                <a:lnTo>
                  <a:pt x="348694" y="3238212"/>
                </a:lnTo>
                <a:lnTo>
                  <a:pt x="404774" y="3240560"/>
                </a:lnTo>
                <a:lnTo>
                  <a:pt x="469732" y="3241424"/>
                </a:lnTo>
                <a:lnTo>
                  <a:pt x="544456" y="3241548"/>
                </a:lnTo>
                <a:lnTo>
                  <a:pt x="3124221" y="3241548"/>
                </a:lnTo>
                <a:lnTo>
                  <a:pt x="3198946" y="3241424"/>
                </a:lnTo>
                <a:lnTo>
                  <a:pt x="3263905" y="3240560"/>
                </a:lnTo>
                <a:lnTo>
                  <a:pt x="3319987" y="3238212"/>
                </a:lnTo>
                <a:lnTo>
                  <a:pt x="3368077" y="3233641"/>
                </a:lnTo>
                <a:lnTo>
                  <a:pt x="3409064" y="3226104"/>
                </a:lnTo>
                <a:lnTo>
                  <a:pt x="3488191" y="3194927"/>
                </a:lnTo>
                <a:lnTo>
                  <a:pt x="3528746" y="3169026"/>
                </a:lnTo>
                <a:lnTo>
                  <a:pt x="3564958" y="3137699"/>
                </a:lnTo>
                <a:lnTo>
                  <a:pt x="3596286" y="3101489"/>
                </a:lnTo>
                <a:lnTo>
                  <a:pt x="3622187" y="3060935"/>
                </a:lnTo>
                <a:lnTo>
                  <a:pt x="3642121" y="3016580"/>
                </a:lnTo>
                <a:lnTo>
                  <a:pt x="3660903" y="2940820"/>
                </a:lnTo>
                <a:lnTo>
                  <a:pt x="3665475" y="2892730"/>
                </a:lnTo>
                <a:lnTo>
                  <a:pt x="3667823" y="2836649"/>
                </a:lnTo>
                <a:lnTo>
                  <a:pt x="3668688" y="2771690"/>
                </a:lnTo>
                <a:lnTo>
                  <a:pt x="3668688" y="469857"/>
                </a:lnTo>
                <a:lnTo>
                  <a:pt x="3667823" y="404899"/>
                </a:lnTo>
                <a:lnTo>
                  <a:pt x="3665475" y="348818"/>
                </a:lnTo>
                <a:lnTo>
                  <a:pt x="3660903" y="300728"/>
                </a:lnTo>
                <a:lnTo>
                  <a:pt x="3653366" y="259740"/>
                </a:lnTo>
                <a:lnTo>
                  <a:pt x="3622187" y="180613"/>
                </a:lnTo>
                <a:lnTo>
                  <a:pt x="3596286" y="140059"/>
                </a:lnTo>
                <a:lnTo>
                  <a:pt x="3564958" y="103848"/>
                </a:lnTo>
                <a:lnTo>
                  <a:pt x="3528746" y="72522"/>
                </a:lnTo>
                <a:lnTo>
                  <a:pt x="3488191" y="46621"/>
                </a:lnTo>
                <a:lnTo>
                  <a:pt x="3443834" y="26687"/>
                </a:lnTo>
                <a:lnTo>
                  <a:pt x="3368077" y="7907"/>
                </a:lnTo>
                <a:lnTo>
                  <a:pt x="3319987" y="3335"/>
                </a:lnTo>
                <a:lnTo>
                  <a:pt x="3263905" y="988"/>
                </a:lnTo>
                <a:lnTo>
                  <a:pt x="3198946" y="123"/>
                </a:lnTo>
                <a:lnTo>
                  <a:pt x="3124221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0963258" y="7545740"/>
            <a:ext cx="2919095" cy="13449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54610" marR="5080" indent="-42545" algn="just">
              <a:lnSpc>
                <a:spcPct val="111000"/>
              </a:lnSpc>
              <a:spcBef>
                <a:spcPts val="90"/>
              </a:spcBef>
            </a:pPr>
            <a:r>
              <a:rPr sz="2600" spc="150" dirty="0">
                <a:latin typeface="Arial MT"/>
                <a:cs typeface="Arial MT"/>
              </a:rPr>
              <a:t>Constructing</a:t>
            </a:r>
            <a:r>
              <a:rPr sz="2600" spc="-40" dirty="0">
                <a:latin typeface="Arial MT"/>
                <a:cs typeface="Arial MT"/>
              </a:rPr>
              <a:t> </a:t>
            </a:r>
            <a:r>
              <a:rPr sz="2600" spc="100" dirty="0">
                <a:latin typeface="Arial MT"/>
                <a:cs typeface="Arial MT"/>
              </a:rPr>
              <a:t>data </a:t>
            </a:r>
            <a:r>
              <a:rPr sz="2600" spc="145" dirty="0">
                <a:latin typeface="Arial MT"/>
                <a:cs typeface="Arial MT"/>
              </a:rPr>
              <a:t>we</a:t>
            </a:r>
            <a:r>
              <a:rPr sz="2600" spc="-90" dirty="0">
                <a:latin typeface="Arial MT"/>
                <a:cs typeface="Arial MT"/>
              </a:rPr>
              <a:t> </a:t>
            </a:r>
            <a:r>
              <a:rPr sz="2600" spc="70" dirty="0">
                <a:latin typeface="Arial MT"/>
                <a:cs typeface="Arial MT"/>
              </a:rPr>
              <a:t>have</a:t>
            </a:r>
            <a:r>
              <a:rPr sz="2600" spc="-85" dirty="0">
                <a:latin typeface="Arial MT"/>
                <a:cs typeface="Arial MT"/>
              </a:rPr>
              <a:t> </a:t>
            </a:r>
            <a:r>
              <a:rPr sz="2600" spc="140" dirty="0">
                <a:latin typeface="Arial MT"/>
                <a:cs typeface="Arial MT"/>
              </a:rPr>
              <a:t>obtained </a:t>
            </a:r>
            <a:r>
              <a:rPr sz="2600" spc="165" dirty="0">
                <a:latin typeface="Arial MT"/>
                <a:cs typeface="Arial MT"/>
              </a:rPr>
              <a:t>into</a:t>
            </a:r>
            <a:r>
              <a:rPr sz="2600" spc="-90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a</a:t>
            </a:r>
            <a:r>
              <a:rPr sz="2600" spc="-90" dirty="0">
                <a:latin typeface="Arial MT"/>
                <a:cs typeface="Arial MT"/>
              </a:rPr>
              <a:t> </a:t>
            </a:r>
            <a:r>
              <a:rPr sz="2600" spc="150" dirty="0">
                <a:latin typeface="Arial MT"/>
                <a:cs typeface="Arial MT"/>
              </a:rPr>
              <a:t>dictionary</a:t>
            </a:r>
            <a:endParaRPr sz="2600">
              <a:latin typeface="Arial MT"/>
              <a:cs typeface="Arial MT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5832032" y="6600181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29" h="3241675">
                <a:moveTo>
                  <a:pt x="3124225" y="0"/>
                </a:moveTo>
                <a:lnTo>
                  <a:pt x="544458" y="0"/>
                </a:lnTo>
                <a:lnTo>
                  <a:pt x="469733" y="123"/>
                </a:lnTo>
                <a:lnTo>
                  <a:pt x="404775" y="988"/>
                </a:lnTo>
                <a:lnTo>
                  <a:pt x="348694" y="3335"/>
                </a:lnTo>
                <a:lnTo>
                  <a:pt x="300604" y="7907"/>
                </a:lnTo>
                <a:lnTo>
                  <a:pt x="259617" y="15443"/>
                </a:lnTo>
                <a:lnTo>
                  <a:pt x="180489" y="46621"/>
                </a:lnTo>
                <a:lnTo>
                  <a:pt x="139935" y="72522"/>
                </a:lnTo>
                <a:lnTo>
                  <a:pt x="103724" y="103848"/>
                </a:lnTo>
                <a:lnTo>
                  <a:pt x="72398" y="140059"/>
                </a:lnTo>
                <a:lnTo>
                  <a:pt x="46497" y="180613"/>
                </a:lnTo>
                <a:lnTo>
                  <a:pt x="26563" y="224968"/>
                </a:lnTo>
                <a:lnTo>
                  <a:pt x="7783" y="300728"/>
                </a:lnTo>
                <a:lnTo>
                  <a:pt x="3212" y="348818"/>
                </a:lnTo>
                <a:lnTo>
                  <a:pt x="864" y="404899"/>
                </a:lnTo>
                <a:lnTo>
                  <a:pt x="0" y="469857"/>
                </a:lnTo>
                <a:lnTo>
                  <a:pt x="0" y="2771690"/>
                </a:lnTo>
                <a:lnTo>
                  <a:pt x="864" y="2836649"/>
                </a:lnTo>
                <a:lnTo>
                  <a:pt x="3212" y="2892730"/>
                </a:lnTo>
                <a:lnTo>
                  <a:pt x="7783" y="2940820"/>
                </a:lnTo>
                <a:lnTo>
                  <a:pt x="15320" y="2981807"/>
                </a:lnTo>
                <a:lnTo>
                  <a:pt x="46497" y="3060935"/>
                </a:lnTo>
                <a:lnTo>
                  <a:pt x="72398" y="3101489"/>
                </a:lnTo>
                <a:lnTo>
                  <a:pt x="103724" y="3137699"/>
                </a:lnTo>
                <a:lnTo>
                  <a:pt x="139935" y="3169026"/>
                </a:lnTo>
                <a:lnTo>
                  <a:pt x="180489" y="3194927"/>
                </a:lnTo>
                <a:lnTo>
                  <a:pt x="224844" y="3214861"/>
                </a:lnTo>
                <a:lnTo>
                  <a:pt x="300604" y="3233641"/>
                </a:lnTo>
                <a:lnTo>
                  <a:pt x="348694" y="3238212"/>
                </a:lnTo>
                <a:lnTo>
                  <a:pt x="404775" y="3240560"/>
                </a:lnTo>
                <a:lnTo>
                  <a:pt x="469733" y="3241424"/>
                </a:lnTo>
                <a:lnTo>
                  <a:pt x="544458" y="3241548"/>
                </a:lnTo>
                <a:lnTo>
                  <a:pt x="3124225" y="3241548"/>
                </a:lnTo>
                <a:lnTo>
                  <a:pt x="3198950" y="3241424"/>
                </a:lnTo>
                <a:lnTo>
                  <a:pt x="3263908" y="3240560"/>
                </a:lnTo>
                <a:lnTo>
                  <a:pt x="3319989" y="3238212"/>
                </a:lnTo>
                <a:lnTo>
                  <a:pt x="3368079" y="3233641"/>
                </a:lnTo>
                <a:lnTo>
                  <a:pt x="3409066" y="3226104"/>
                </a:lnTo>
                <a:lnTo>
                  <a:pt x="3488194" y="3194927"/>
                </a:lnTo>
                <a:lnTo>
                  <a:pt x="3528747" y="3169026"/>
                </a:lnTo>
                <a:lnTo>
                  <a:pt x="3564958" y="3137699"/>
                </a:lnTo>
                <a:lnTo>
                  <a:pt x="3596285" y="3101489"/>
                </a:lnTo>
                <a:lnTo>
                  <a:pt x="3622186" y="3060935"/>
                </a:lnTo>
                <a:lnTo>
                  <a:pt x="3642120" y="3016580"/>
                </a:lnTo>
                <a:lnTo>
                  <a:pt x="3660900" y="2940820"/>
                </a:lnTo>
                <a:lnTo>
                  <a:pt x="3665471" y="2892730"/>
                </a:lnTo>
                <a:lnTo>
                  <a:pt x="3667819" y="2836649"/>
                </a:lnTo>
                <a:lnTo>
                  <a:pt x="3668684" y="2771690"/>
                </a:lnTo>
                <a:lnTo>
                  <a:pt x="3668684" y="469857"/>
                </a:lnTo>
                <a:lnTo>
                  <a:pt x="3667819" y="404899"/>
                </a:lnTo>
                <a:lnTo>
                  <a:pt x="3665471" y="348818"/>
                </a:lnTo>
                <a:lnTo>
                  <a:pt x="3660900" y="300728"/>
                </a:lnTo>
                <a:lnTo>
                  <a:pt x="3653363" y="259740"/>
                </a:lnTo>
                <a:lnTo>
                  <a:pt x="3622186" y="180613"/>
                </a:lnTo>
                <a:lnTo>
                  <a:pt x="3596285" y="140059"/>
                </a:lnTo>
                <a:lnTo>
                  <a:pt x="3564958" y="103848"/>
                </a:lnTo>
                <a:lnTo>
                  <a:pt x="3528747" y="72522"/>
                </a:lnTo>
                <a:lnTo>
                  <a:pt x="3488194" y="46621"/>
                </a:lnTo>
                <a:lnTo>
                  <a:pt x="3443839" y="26687"/>
                </a:lnTo>
                <a:lnTo>
                  <a:pt x="3368079" y="7907"/>
                </a:lnTo>
                <a:lnTo>
                  <a:pt x="3319989" y="3335"/>
                </a:lnTo>
                <a:lnTo>
                  <a:pt x="3263908" y="988"/>
                </a:lnTo>
                <a:lnTo>
                  <a:pt x="3198950" y="123"/>
                </a:lnTo>
                <a:lnTo>
                  <a:pt x="3124225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5962082" y="7755731"/>
            <a:ext cx="3408679" cy="9055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69545" marR="5080" indent="-157480">
              <a:lnSpc>
                <a:spcPct val="111000"/>
              </a:lnSpc>
              <a:spcBef>
                <a:spcPts val="90"/>
              </a:spcBef>
            </a:pPr>
            <a:r>
              <a:rPr sz="2600" spc="130" dirty="0">
                <a:latin typeface="Arial MT"/>
                <a:cs typeface="Arial MT"/>
              </a:rPr>
              <a:t>Creating</a:t>
            </a:r>
            <a:r>
              <a:rPr sz="2600" spc="-95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a</a:t>
            </a:r>
            <a:r>
              <a:rPr sz="2600" spc="-90" dirty="0">
                <a:latin typeface="Arial MT"/>
                <a:cs typeface="Arial MT"/>
              </a:rPr>
              <a:t> </a:t>
            </a:r>
            <a:r>
              <a:rPr sz="2600" spc="120" dirty="0">
                <a:latin typeface="Arial MT"/>
                <a:cs typeface="Arial MT"/>
              </a:rPr>
              <a:t>dataframe </a:t>
            </a:r>
            <a:r>
              <a:rPr sz="2600" spc="195" dirty="0">
                <a:latin typeface="Arial MT"/>
                <a:cs typeface="Arial MT"/>
              </a:rPr>
              <a:t>from</a:t>
            </a:r>
            <a:r>
              <a:rPr sz="2600" spc="-95" dirty="0">
                <a:latin typeface="Arial MT"/>
                <a:cs typeface="Arial MT"/>
              </a:rPr>
              <a:t> </a:t>
            </a:r>
            <a:r>
              <a:rPr sz="2600" spc="155" dirty="0">
                <a:latin typeface="Arial MT"/>
                <a:cs typeface="Arial MT"/>
              </a:rPr>
              <a:t>the</a:t>
            </a:r>
            <a:r>
              <a:rPr sz="2600" spc="-90" dirty="0">
                <a:latin typeface="Arial MT"/>
                <a:cs typeface="Arial MT"/>
              </a:rPr>
              <a:t> </a:t>
            </a:r>
            <a:r>
              <a:rPr sz="2600" spc="150" dirty="0">
                <a:latin typeface="Arial MT"/>
                <a:cs typeface="Arial MT"/>
              </a:rPr>
              <a:t>dictionary</a:t>
            </a:r>
            <a:endParaRPr sz="2600">
              <a:latin typeface="Arial MT"/>
              <a:cs typeface="Arial MT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075793" y="6600181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29" h="3241675">
                <a:moveTo>
                  <a:pt x="3124225" y="0"/>
                </a:moveTo>
                <a:lnTo>
                  <a:pt x="544458" y="0"/>
                </a:lnTo>
                <a:lnTo>
                  <a:pt x="469733" y="123"/>
                </a:lnTo>
                <a:lnTo>
                  <a:pt x="404775" y="988"/>
                </a:lnTo>
                <a:lnTo>
                  <a:pt x="348694" y="3335"/>
                </a:lnTo>
                <a:lnTo>
                  <a:pt x="300604" y="7907"/>
                </a:lnTo>
                <a:lnTo>
                  <a:pt x="259617" y="15443"/>
                </a:lnTo>
                <a:lnTo>
                  <a:pt x="180489" y="46621"/>
                </a:lnTo>
                <a:lnTo>
                  <a:pt x="139935" y="72522"/>
                </a:lnTo>
                <a:lnTo>
                  <a:pt x="103724" y="103848"/>
                </a:lnTo>
                <a:lnTo>
                  <a:pt x="72398" y="140059"/>
                </a:lnTo>
                <a:lnTo>
                  <a:pt x="46497" y="180613"/>
                </a:lnTo>
                <a:lnTo>
                  <a:pt x="26563" y="224968"/>
                </a:lnTo>
                <a:lnTo>
                  <a:pt x="7783" y="300728"/>
                </a:lnTo>
                <a:lnTo>
                  <a:pt x="3212" y="348818"/>
                </a:lnTo>
                <a:lnTo>
                  <a:pt x="864" y="404899"/>
                </a:lnTo>
                <a:lnTo>
                  <a:pt x="0" y="469857"/>
                </a:lnTo>
                <a:lnTo>
                  <a:pt x="0" y="2771690"/>
                </a:lnTo>
                <a:lnTo>
                  <a:pt x="864" y="2836649"/>
                </a:lnTo>
                <a:lnTo>
                  <a:pt x="3212" y="2892730"/>
                </a:lnTo>
                <a:lnTo>
                  <a:pt x="7783" y="2940820"/>
                </a:lnTo>
                <a:lnTo>
                  <a:pt x="15320" y="2981807"/>
                </a:lnTo>
                <a:lnTo>
                  <a:pt x="46497" y="3060935"/>
                </a:lnTo>
                <a:lnTo>
                  <a:pt x="72398" y="3101489"/>
                </a:lnTo>
                <a:lnTo>
                  <a:pt x="103724" y="3137699"/>
                </a:lnTo>
                <a:lnTo>
                  <a:pt x="139935" y="3169026"/>
                </a:lnTo>
                <a:lnTo>
                  <a:pt x="180489" y="3194927"/>
                </a:lnTo>
                <a:lnTo>
                  <a:pt x="224844" y="3214861"/>
                </a:lnTo>
                <a:lnTo>
                  <a:pt x="300604" y="3233641"/>
                </a:lnTo>
                <a:lnTo>
                  <a:pt x="348694" y="3238212"/>
                </a:lnTo>
                <a:lnTo>
                  <a:pt x="404775" y="3240560"/>
                </a:lnTo>
                <a:lnTo>
                  <a:pt x="469733" y="3241424"/>
                </a:lnTo>
                <a:lnTo>
                  <a:pt x="544458" y="3241548"/>
                </a:lnTo>
                <a:lnTo>
                  <a:pt x="3124225" y="3241548"/>
                </a:lnTo>
                <a:lnTo>
                  <a:pt x="3198950" y="3241424"/>
                </a:lnTo>
                <a:lnTo>
                  <a:pt x="3263908" y="3240560"/>
                </a:lnTo>
                <a:lnTo>
                  <a:pt x="3319989" y="3238212"/>
                </a:lnTo>
                <a:lnTo>
                  <a:pt x="3368079" y="3233641"/>
                </a:lnTo>
                <a:lnTo>
                  <a:pt x="3409066" y="3226104"/>
                </a:lnTo>
                <a:lnTo>
                  <a:pt x="3488194" y="3194927"/>
                </a:lnTo>
                <a:lnTo>
                  <a:pt x="3528747" y="3169026"/>
                </a:lnTo>
                <a:lnTo>
                  <a:pt x="3564958" y="3137699"/>
                </a:lnTo>
                <a:lnTo>
                  <a:pt x="3596285" y="3101489"/>
                </a:lnTo>
                <a:lnTo>
                  <a:pt x="3622186" y="3060935"/>
                </a:lnTo>
                <a:lnTo>
                  <a:pt x="3642120" y="3016580"/>
                </a:lnTo>
                <a:lnTo>
                  <a:pt x="3660900" y="2940820"/>
                </a:lnTo>
                <a:lnTo>
                  <a:pt x="3665471" y="2892730"/>
                </a:lnTo>
                <a:lnTo>
                  <a:pt x="3667819" y="2836649"/>
                </a:lnTo>
                <a:lnTo>
                  <a:pt x="3668684" y="2771690"/>
                </a:lnTo>
                <a:lnTo>
                  <a:pt x="3668684" y="469857"/>
                </a:lnTo>
                <a:lnTo>
                  <a:pt x="3667819" y="404899"/>
                </a:lnTo>
                <a:lnTo>
                  <a:pt x="3665471" y="348818"/>
                </a:lnTo>
                <a:lnTo>
                  <a:pt x="3660900" y="300728"/>
                </a:lnTo>
                <a:lnTo>
                  <a:pt x="3653363" y="259740"/>
                </a:lnTo>
                <a:lnTo>
                  <a:pt x="3622186" y="180613"/>
                </a:lnTo>
                <a:lnTo>
                  <a:pt x="3596285" y="140059"/>
                </a:lnTo>
                <a:lnTo>
                  <a:pt x="3564958" y="103848"/>
                </a:lnTo>
                <a:lnTo>
                  <a:pt x="3528747" y="72522"/>
                </a:lnTo>
                <a:lnTo>
                  <a:pt x="3488194" y="46621"/>
                </a:lnTo>
                <a:lnTo>
                  <a:pt x="3443839" y="26687"/>
                </a:lnTo>
                <a:lnTo>
                  <a:pt x="3368079" y="7907"/>
                </a:lnTo>
                <a:lnTo>
                  <a:pt x="3319989" y="3335"/>
                </a:lnTo>
                <a:lnTo>
                  <a:pt x="3263908" y="988"/>
                </a:lnTo>
                <a:lnTo>
                  <a:pt x="3198950" y="123"/>
                </a:lnTo>
                <a:lnTo>
                  <a:pt x="3124225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1419784" y="7755731"/>
            <a:ext cx="2981325" cy="9055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944880" marR="5080" indent="-932815">
              <a:lnSpc>
                <a:spcPct val="111000"/>
              </a:lnSpc>
              <a:spcBef>
                <a:spcPts val="90"/>
              </a:spcBef>
            </a:pPr>
            <a:r>
              <a:rPr sz="2600" spc="140" dirty="0">
                <a:latin typeface="Arial MT"/>
                <a:cs typeface="Arial MT"/>
              </a:rPr>
              <a:t>Exporting</a:t>
            </a:r>
            <a:r>
              <a:rPr sz="2600" spc="-85" dirty="0">
                <a:latin typeface="Arial MT"/>
                <a:cs typeface="Arial MT"/>
              </a:rPr>
              <a:t> </a:t>
            </a:r>
            <a:r>
              <a:rPr sz="2600" spc="155" dirty="0">
                <a:latin typeface="Arial MT"/>
                <a:cs typeface="Arial MT"/>
              </a:rPr>
              <a:t>the</a:t>
            </a:r>
            <a:r>
              <a:rPr sz="2600" spc="-80" dirty="0">
                <a:latin typeface="Arial MT"/>
                <a:cs typeface="Arial MT"/>
              </a:rPr>
              <a:t> </a:t>
            </a:r>
            <a:r>
              <a:rPr sz="2600" spc="100" dirty="0">
                <a:latin typeface="Arial MT"/>
                <a:cs typeface="Arial MT"/>
              </a:rPr>
              <a:t>data </a:t>
            </a:r>
            <a:r>
              <a:rPr sz="2600" spc="195" dirty="0">
                <a:latin typeface="Arial MT"/>
                <a:cs typeface="Arial MT"/>
              </a:rPr>
              <a:t>to</a:t>
            </a:r>
            <a:r>
              <a:rPr sz="2600" spc="-95" dirty="0">
                <a:latin typeface="Arial MT"/>
                <a:cs typeface="Arial MT"/>
              </a:rPr>
              <a:t> </a:t>
            </a:r>
            <a:r>
              <a:rPr sz="2600" spc="-25" dirty="0">
                <a:latin typeface="Arial MT"/>
                <a:cs typeface="Arial MT"/>
              </a:rPr>
              <a:t>CSV</a:t>
            </a:r>
            <a:endParaRPr sz="2600">
              <a:latin typeface="Arial MT"/>
              <a:cs typeface="Arial MT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836148" y="10310983"/>
            <a:ext cx="8432165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u="sng" spc="11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</a:rPr>
              <a:t>GitHub</a:t>
            </a:r>
            <a:r>
              <a:rPr sz="2950" u="sng" spc="-3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</a:rPr>
              <a:t> </a:t>
            </a:r>
            <a:r>
              <a:rPr sz="2950" u="sng" spc="-7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</a:rPr>
              <a:t>URL:</a:t>
            </a:r>
            <a:r>
              <a:rPr sz="2950" u="sng" spc="-2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</a:rPr>
              <a:t> </a:t>
            </a:r>
            <a:r>
              <a:rPr sz="2950" u="sng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</a:rPr>
              <a:t>Data</a:t>
            </a:r>
            <a:r>
              <a:rPr sz="2950" u="sng" spc="-2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</a:rPr>
              <a:t> </a:t>
            </a:r>
            <a:r>
              <a:rPr sz="2950" u="sng" spc="12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</a:rPr>
              <a:t>Collection</a:t>
            </a:r>
            <a:r>
              <a:rPr sz="2950" u="sng" spc="-2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</a:rPr>
              <a:t> </a:t>
            </a:r>
            <a:r>
              <a:rPr sz="2950" u="sng" spc="16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</a:rPr>
              <a:t>with</a:t>
            </a:r>
            <a:r>
              <a:rPr sz="2950" u="sng" spc="-2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</a:rPr>
              <a:t> </a:t>
            </a:r>
            <a:r>
              <a:rPr sz="2950" u="sng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</a:rPr>
              <a:t>Web</a:t>
            </a:r>
            <a:r>
              <a:rPr sz="2950" u="sng" spc="-2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</a:rPr>
              <a:t> </a:t>
            </a:r>
            <a:r>
              <a:rPr sz="2950" u="sng" spc="9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</a:rPr>
              <a:t>Scraping</a:t>
            </a:r>
            <a:endParaRPr sz="2950">
              <a:latin typeface="Arial MT"/>
              <a:cs typeface="Arial MT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9596148" y="3454547"/>
            <a:ext cx="887730" cy="846455"/>
            <a:chOff x="9596148" y="3454547"/>
            <a:chExt cx="887730" cy="846455"/>
          </a:xfrm>
        </p:grpSpPr>
        <p:sp>
          <p:nvSpPr>
            <p:cNvPr id="19" name="object 19"/>
            <p:cNvSpPr/>
            <p:nvPr/>
          </p:nvSpPr>
          <p:spPr>
            <a:xfrm>
              <a:off x="9622325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4" y="0"/>
                  </a:moveTo>
                  <a:lnTo>
                    <a:pt x="469134" y="269861"/>
                  </a:lnTo>
                  <a:lnTo>
                    <a:pt x="0" y="269861"/>
                  </a:lnTo>
                  <a:lnTo>
                    <a:pt x="0" y="523848"/>
                  </a:lnTo>
                  <a:lnTo>
                    <a:pt x="469134" y="523848"/>
                  </a:lnTo>
                  <a:lnTo>
                    <a:pt x="469134" y="793710"/>
                  </a:lnTo>
                  <a:lnTo>
                    <a:pt x="834912" y="396855"/>
                  </a:lnTo>
                  <a:lnTo>
                    <a:pt x="469134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9622325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3" y="523849"/>
                  </a:moveTo>
                  <a:lnTo>
                    <a:pt x="469133" y="793711"/>
                  </a:lnTo>
                  <a:lnTo>
                    <a:pt x="834912" y="396855"/>
                  </a:lnTo>
                  <a:lnTo>
                    <a:pt x="469133" y="0"/>
                  </a:lnTo>
                  <a:lnTo>
                    <a:pt x="469133" y="269861"/>
                  </a:lnTo>
                  <a:lnTo>
                    <a:pt x="0" y="269861"/>
                  </a:lnTo>
                  <a:lnTo>
                    <a:pt x="0" y="523849"/>
                  </a:lnTo>
                  <a:lnTo>
                    <a:pt x="469133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1" name="object 21"/>
          <p:cNvGrpSpPr/>
          <p:nvPr/>
        </p:nvGrpSpPr>
        <p:grpSpPr>
          <a:xfrm>
            <a:off x="4839910" y="3454547"/>
            <a:ext cx="887730" cy="846455"/>
            <a:chOff x="4839910" y="3454547"/>
            <a:chExt cx="887730" cy="846455"/>
          </a:xfrm>
        </p:grpSpPr>
        <p:sp>
          <p:nvSpPr>
            <p:cNvPr id="22" name="object 22"/>
            <p:cNvSpPr/>
            <p:nvPr/>
          </p:nvSpPr>
          <p:spPr>
            <a:xfrm>
              <a:off x="4866087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3" y="0"/>
                  </a:moveTo>
                  <a:lnTo>
                    <a:pt x="469133" y="269860"/>
                  </a:lnTo>
                  <a:lnTo>
                    <a:pt x="0" y="269860"/>
                  </a:lnTo>
                  <a:lnTo>
                    <a:pt x="0" y="523848"/>
                  </a:lnTo>
                  <a:lnTo>
                    <a:pt x="469133" y="523848"/>
                  </a:lnTo>
                  <a:lnTo>
                    <a:pt x="469133" y="793710"/>
                  </a:lnTo>
                  <a:lnTo>
                    <a:pt x="834912" y="396854"/>
                  </a:lnTo>
                  <a:lnTo>
                    <a:pt x="469133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4866087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3" y="523849"/>
                  </a:moveTo>
                  <a:lnTo>
                    <a:pt x="469133" y="793711"/>
                  </a:lnTo>
                  <a:lnTo>
                    <a:pt x="834912" y="396855"/>
                  </a:lnTo>
                  <a:lnTo>
                    <a:pt x="469133" y="0"/>
                  </a:lnTo>
                  <a:lnTo>
                    <a:pt x="469133" y="269861"/>
                  </a:lnTo>
                  <a:lnTo>
                    <a:pt x="0" y="269861"/>
                  </a:lnTo>
                  <a:lnTo>
                    <a:pt x="0" y="523849"/>
                  </a:lnTo>
                  <a:lnTo>
                    <a:pt x="469133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4" name="object 24"/>
          <p:cNvGrpSpPr/>
          <p:nvPr/>
        </p:nvGrpSpPr>
        <p:grpSpPr>
          <a:xfrm>
            <a:off x="14607083" y="3501159"/>
            <a:ext cx="774065" cy="755650"/>
            <a:chOff x="14607083" y="3501159"/>
            <a:chExt cx="774065" cy="755650"/>
          </a:xfrm>
        </p:grpSpPr>
        <p:sp>
          <p:nvSpPr>
            <p:cNvPr id="25" name="object 25"/>
            <p:cNvSpPr/>
            <p:nvPr/>
          </p:nvSpPr>
          <p:spPr>
            <a:xfrm>
              <a:off x="14633261" y="3527337"/>
              <a:ext cx="721360" cy="702945"/>
            </a:xfrm>
            <a:custGeom>
              <a:avLst/>
              <a:gdLst/>
              <a:ahLst/>
              <a:cxnLst/>
              <a:rect l="l" t="t" r="r" b="b"/>
              <a:pathLst>
                <a:path w="721359" h="702945">
                  <a:moveTo>
                    <a:pt x="163262" y="0"/>
                  </a:moveTo>
                  <a:lnTo>
                    <a:pt x="0" y="194565"/>
                  </a:lnTo>
                  <a:lnTo>
                    <a:pt x="359381" y="496118"/>
                  </a:lnTo>
                  <a:lnTo>
                    <a:pt x="185921" y="702845"/>
                  </a:lnTo>
                  <a:lnTo>
                    <a:pt x="721213" y="633954"/>
                  </a:lnTo>
                  <a:lnTo>
                    <a:pt x="696104" y="94827"/>
                  </a:lnTo>
                  <a:lnTo>
                    <a:pt x="522643" y="301553"/>
                  </a:lnTo>
                  <a:lnTo>
                    <a:pt x="163262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4633260" y="3527337"/>
              <a:ext cx="721360" cy="702945"/>
            </a:xfrm>
            <a:custGeom>
              <a:avLst/>
              <a:gdLst/>
              <a:ahLst/>
              <a:cxnLst/>
              <a:rect l="l" t="t" r="r" b="b"/>
              <a:pathLst>
                <a:path w="721359" h="702945">
                  <a:moveTo>
                    <a:pt x="359377" y="496119"/>
                  </a:moveTo>
                  <a:lnTo>
                    <a:pt x="185913" y="702845"/>
                  </a:lnTo>
                  <a:lnTo>
                    <a:pt x="721210" y="633954"/>
                  </a:lnTo>
                  <a:lnTo>
                    <a:pt x="696101" y="94827"/>
                  </a:lnTo>
                  <a:lnTo>
                    <a:pt x="522637" y="301553"/>
                  </a:lnTo>
                  <a:lnTo>
                    <a:pt x="163260" y="0"/>
                  </a:lnTo>
                  <a:lnTo>
                    <a:pt x="0" y="194565"/>
                  </a:lnTo>
                  <a:lnTo>
                    <a:pt x="359377" y="49611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7" name="object 27"/>
          <p:cNvGrpSpPr/>
          <p:nvPr/>
        </p:nvGrpSpPr>
        <p:grpSpPr>
          <a:xfrm>
            <a:off x="4839910" y="7797922"/>
            <a:ext cx="887730" cy="846455"/>
            <a:chOff x="4839910" y="7797922"/>
            <a:chExt cx="887730" cy="846455"/>
          </a:xfrm>
        </p:grpSpPr>
        <p:sp>
          <p:nvSpPr>
            <p:cNvPr id="28" name="object 28"/>
            <p:cNvSpPr/>
            <p:nvPr/>
          </p:nvSpPr>
          <p:spPr>
            <a:xfrm>
              <a:off x="4866087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8" y="0"/>
                  </a:moveTo>
                  <a:lnTo>
                    <a:pt x="0" y="396855"/>
                  </a:lnTo>
                  <a:lnTo>
                    <a:pt x="365778" y="793711"/>
                  </a:lnTo>
                  <a:lnTo>
                    <a:pt x="365778" y="523850"/>
                  </a:lnTo>
                  <a:lnTo>
                    <a:pt x="834912" y="523850"/>
                  </a:lnTo>
                  <a:lnTo>
                    <a:pt x="834912" y="269861"/>
                  </a:lnTo>
                  <a:lnTo>
                    <a:pt x="365778" y="269861"/>
                  </a:lnTo>
                  <a:lnTo>
                    <a:pt x="365778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4866087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8" y="523849"/>
                  </a:moveTo>
                  <a:lnTo>
                    <a:pt x="365778" y="793711"/>
                  </a:lnTo>
                  <a:lnTo>
                    <a:pt x="0" y="396855"/>
                  </a:lnTo>
                  <a:lnTo>
                    <a:pt x="365778" y="0"/>
                  </a:lnTo>
                  <a:lnTo>
                    <a:pt x="365778" y="269861"/>
                  </a:lnTo>
                  <a:lnTo>
                    <a:pt x="834912" y="269861"/>
                  </a:lnTo>
                  <a:lnTo>
                    <a:pt x="834912" y="523849"/>
                  </a:lnTo>
                  <a:lnTo>
                    <a:pt x="365778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0" name="object 30"/>
          <p:cNvGrpSpPr/>
          <p:nvPr/>
        </p:nvGrpSpPr>
        <p:grpSpPr>
          <a:xfrm>
            <a:off x="9605572" y="7797922"/>
            <a:ext cx="887730" cy="846455"/>
            <a:chOff x="9605572" y="7797922"/>
            <a:chExt cx="887730" cy="846455"/>
          </a:xfrm>
        </p:grpSpPr>
        <p:sp>
          <p:nvSpPr>
            <p:cNvPr id="31" name="object 31"/>
            <p:cNvSpPr/>
            <p:nvPr/>
          </p:nvSpPr>
          <p:spPr>
            <a:xfrm>
              <a:off x="9631749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9" y="0"/>
                  </a:moveTo>
                  <a:lnTo>
                    <a:pt x="0" y="396855"/>
                  </a:lnTo>
                  <a:lnTo>
                    <a:pt x="365779" y="793711"/>
                  </a:lnTo>
                  <a:lnTo>
                    <a:pt x="365779" y="523850"/>
                  </a:lnTo>
                  <a:lnTo>
                    <a:pt x="834912" y="523850"/>
                  </a:lnTo>
                  <a:lnTo>
                    <a:pt x="834912" y="269861"/>
                  </a:lnTo>
                  <a:lnTo>
                    <a:pt x="365779" y="269861"/>
                  </a:lnTo>
                  <a:lnTo>
                    <a:pt x="365779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9631749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8" y="523849"/>
                  </a:moveTo>
                  <a:lnTo>
                    <a:pt x="365778" y="793711"/>
                  </a:lnTo>
                  <a:lnTo>
                    <a:pt x="0" y="396855"/>
                  </a:lnTo>
                  <a:lnTo>
                    <a:pt x="365778" y="0"/>
                  </a:lnTo>
                  <a:lnTo>
                    <a:pt x="365778" y="269861"/>
                  </a:lnTo>
                  <a:lnTo>
                    <a:pt x="834912" y="269861"/>
                  </a:lnTo>
                  <a:lnTo>
                    <a:pt x="834912" y="523849"/>
                  </a:lnTo>
                  <a:lnTo>
                    <a:pt x="365778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3" name="object 33"/>
          <p:cNvGrpSpPr/>
          <p:nvPr/>
        </p:nvGrpSpPr>
        <p:grpSpPr>
          <a:xfrm>
            <a:off x="14597476" y="7844535"/>
            <a:ext cx="774065" cy="755650"/>
            <a:chOff x="14597476" y="7844535"/>
            <a:chExt cx="774065" cy="755650"/>
          </a:xfrm>
        </p:grpSpPr>
        <p:sp>
          <p:nvSpPr>
            <p:cNvPr id="34" name="object 34"/>
            <p:cNvSpPr/>
            <p:nvPr/>
          </p:nvSpPr>
          <p:spPr>
            <a:xfrm>
              <a:off x="14623659" y="7870713"/>
              <a:ext cx="721360" cy="702945"/>
            </a:xfrm>
            <a:custGeom>
              <a:avLst/>
              <a:gdLst/>
              <a:ahLst/>
              <a:cxnLst/>
              <a:rect l="l" t="t" r="r" b="b"/>
              <a:pathLst>
                <a:path w="721359" h="702945">
                  <a:moveTo>
                    <a:pt x="557951" y="0"/>
                  </a:moveTo>
                  <a:lnTo>
                    <a:pt x="198569" y="301553"/>
                  </a:lnTo>
                  <a:lnTo>
                    <a:pt x="25109" y="94827"/>
                  </a:lnTo>
                  <a:lnTo>
                    <a:pt x="0" y="633954"/>
                  </a:lnTo>
                  <a:lnTo>
                    <a:pt x="535292" y="702845"/>
                  </a:lnTo>
                  <a:lnTo>
                    <a:pt x="361831" y="496118"/>
                  </a:lnTo>
                  <a:lnTo>
                    <a:pt x="721203" y="194565"/>
                  </a:lnTo>
                  <a:lnTo>
                    <a:pt x="557951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4623653" y="7870713"/>
              <a:ext cx="721360" cy="702945"/>
            </a:xfrm>
            <a:custGeom>
              <a:avLst/>
              <a:gdLst/>
              <a:ahLst/>
              <a:cxnLst/>
              <a:rect l="l" t="t" r="r" b="b"/>
              <a:pathLst>
                <a:path w="721359" h="702945">
                  <a:moveTo>
                    <a:pt x="361832" y="496119"/>
                  </a:moveTo>
                  <a:lnTo>
                    <a:pt x="535296" y="702845"/>
                  </a:lnTo>
                  <a:lnTo>
                    <a:pt x="0" y="633954"/>
                  </a:lnTo>
                  <a:lnTo>
                    <a:pt x="25108" y="94827"/>
                  </a:lnTo>
                  <a:lnTo>
                    <a:pt x="198572" y="301553"/>
                  </a:lnTo>
                  <a:lnTo>
                    <a:pt x="557950" y="0"/>
                  </a:lnTo>
                  <a:lnTo>
                    <a:pt x="721210" y="194565"/>
                  </a:lnTo>
                  <a:lnTo>
                    <a:pt x="361832" y="49611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3</TotalTime>
  <Words>2389</Words>
  <Application>Microsoft Office PowerPoint</Application>
  <PresentationFormat>Custom</PresentationFormat>
  <Paragraphs>217</Paragraphs>
  <Slides>47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5" baseType="lpstr">
      <vt:lpstr>Arial</vt:lpstr>
      <vt:lpstr>Arial MT</vt:lpstr>
      <vt:lpstr>Calibri</vt:lpstr>
      <vt:lpstr>Calibri Light</vt:lpstr>
      <vt:lpstr>Courier New</vt:lpstr>
      <vt:lpstr>Times New Roman</vt:lpstr>
      <vt:lpstr>Verdana</vt:lpstr>
      <vt:lpstr>Office Theme</vt:lpstr>
      <vt:lpstr>Meshack Mthimkhulu  2024/02/21</vt:lpstr>
      <vt:lpstr>PowerPoint Presentation</vt:lpstr>
      <vt:lpstr>Summary of methodologies</vt:lpstr>
      <vt:lpstr>Project background and context</vt:lpstr>
      <vt:lpstr>PowerPoint Presentation</vt:lpstr>
      <vt:lpstr>PowerPoint Presentation</vt:lpstr>
      <vt:lpstr>Data collection process involved a combination of API requests from SpaceX REST API and Web Scraping data from a table in SpaceX’s Wikipedia entry.</vt:lpstr>
      <vt:lpstr>PowerPoint Presentation</vt:lpstr>
      <vt:lpstr>PowerPoint Presentation</vt:lpstr>
      <vt:lpstr>PowerPoint Presentation</vt:lpstr>
      <vt:lpstr>Charts were plotted:</vt:lpstr>
      <vt:lpstr>PowerPoint Presentation</vt:lpstr>
      <vt:lpstr>Markers of all Launch Sites:</vt:lpstr>
      <vt:lpstr>Launch Sites Dropdown List: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Explanation:</vt:lpstr>
      <vt:lpstr>PowerPoint Presentation</vt:lpstr>
      <vt:lpstr>PowerPoint Presentation</vt:lpstr>
      <vt:lpstr>Explanation: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Explanation:</vt:lpstr>
      <vt:lpstr>PowerPoint Presentation</vt:lpstr>
      <vt:lpstr>PowerPoint Presentation</vt:lpstr>
      <vt:lpstr>PowerPoint Presentation</vt:lpstr>
      <vt:lpstr>PowerPoint Presentation</vt:lpstr>
      <vt:lpstr>Explanation:</vt:lpstr>
      <vt:lpstr>PowerPoint Presentation</vt:lpstr>
      <vt:lpstr>Scores and Accuracy of the Test Set</vt:lpstr>
      <vt:lpstr>Explanation:</vt:lpstr>
      <vt:lpstr>PowerPoint Presentation</vt:lpstr>
      <vt:lpstr>Special Thanks to: Instructors Coursera IBM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ds-capstone-presentation</dc:title>
  <dc:creator>Meshack Mthimkhulu</dc:creator>
  <cp:lastModifiedBy>Meshack Mthimkhulu</cp:lastModifiedBy>
  <cp:revision>1</cp:revision>
  <dcterms:created xsi:type="dcterms:W3CDTF">2024-02-21T15:12:46Z</dcterms:created>
  <dcterms:modified xsi:type="dcterms:W3CDTF">2024-02-21T15:17:03Z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2021-08-29T00:00:00Z</vt:filetime>
  </property>
  <property fmtid="{D5CDD505-2E9C-101B-9397-08002B2CF9AE}" pid="3" name="Creator">
    <vt:lpwstr>Keynote</vt:lpwstr>
  </property>
  <property fmtid="{D5CDD505-2E9C-101B-9397-08002B2CF9AE}" pid="4" name="LastSaved">
    <vt:filetime>2024-02-21T00:00:00Z</vt:filetime>
  </property>
  <property fmtid="{D5CDD505-2E9C-101B-9397-08002B2CF9AE}" pid="5" name="Producer">
    <vt:lpwstr>macOS Version 11.5.2 (Build 20G95) Quartz PDFContext</vt:lpwstr>
  </property>
</Properties>
</file>